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9" r:id="rId1"/>
    <p:sldMasterId id="2147484387" r:id="rId2"/>
  </p:sldMasterIdLst>
  <p:notesMasterIdLst>
    <p:notesMasterId r:id="rId22"/>
  </p:notesMasterIdLst>
  <p:handoutMasterIdLst>
    <p:handoutMasterId r:id="rId23"/>
  </p:handoutMasterIdLst>
  <p:sldIdLst>
    <p:sldId id="364" r:id="rId3"/>
    <p:sldId id="392" r:id="rId4"/>
    <p:sldId id="402" r:id="rId5"/>
    <p:sldId id="403" r:id="rId6"/>
    <p:sldId id="407" r:id="rId7"/>
    <p:sldId id="408" r:id="rId8"/>
    <p:sldId id="411" r:id="rId9"/>
    <p:sldId id="429" r:id="rId10"/>
    <p:sldId id="414" r:id="rId11"/>
    <p:sldId id="423" r:id="rId12"/>
    <p:sldId id="425" r:id="rId13"/>
    <p:sldId id="415" r:id="rId14"/>
    <p:sldId id="416" r:id="rId15"/>
    <p:sldId id="417" r:id="rId16"/>
    <p:sldId id="418" r:id="rId17"/>
    <p:sldId id="419" r:id="rId18"/>
    <p:sldId id="420" r:id="rId19"/>
    <p:sldId id="430" r:id="rId20"/>
    <p:sldId id="424" r:id="rId21"/>
  </p:sldIdLst>
  <p:sldSz cx="9144000" cy="5143500" type="screen16x9"/>
  <p:notesSz cx="9144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722">
          <p15:clr>
            <a:srgbClr val="A4A3A4"/>
          </p15:clr>
        </p15:guide>
        <p15:guide id="2" pos="272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92"/>
    <a:srgbClr val="009900"/>
    <a:srgbClr val="FFFF66"/>
    <a:srgbClr val="004897"/>
    <a:srgbClr val="006600"/>
    <a:srgbClr val="FF6600"/>
    <a:srgbClr val="333300"/>
    <a:srgbClr val="09D521"/>
    <a:srgbClr val="00C05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0" autoAdjust="0"/>
    <p:restoredTop sz="94610" autoAdjust="0"/>
  </p:normalViewPr>
  <p:slideViewPr>
    <p:cSldViewPr showGuides="1">
      <p:cViewPr>
        <p:scale>
          <a:sx n="106" d="100"/>
          <a:sy n="106" d="100"/>
        </p:scale>
        <p:origin x="-906" y="-378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13" d="100"/>
          <a:sy n="113" d="100"/>
        </p:scale>
        <p:origin x="2388" y="114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46268231661736E-2"/>
          <c:y val="0.13521645743065586"/>
          <c:w val="0.88857580226573962"/>
          <c:h val="0.6738542939673369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38100"/>
          </c:spPr>
          <c:marker>
            <c:spPr>
              <a:ln w="38100"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0"/>
              <c:layout>
                <c:manualLayout>
                  <c:x val="-4.3331600556730646E-2"/>
                  <c:y val="8.8184646150427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159771527457529"/>
                  <c:y val="-0.126868623196228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806761633585942"/>
                  <c:y val="-0.123465614570259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1219426287207063"/>
                  <c:y val="-0.113963182424491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8.8738530075595554E-2"/>
                  <c:y val="0.134289648171579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82.2</c:v>
                </c:pt>
                <c:pt idx="1">
                  <c:v>96.6</c:v>
                </c:pt>
                <c:pt idx="2">
                  <c:v>130.80000000000001</c:v>
                </c:pt>
                <c:pt idx="3">
                  <c:v>144.30000000000001</c:v>
                </c:pt>
                <c:pt idx="4">
                  <c:v>133.4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673920"/>
        <c:axId val="92533888"/>
      </c:lineChart>
      <c:catAx>
        <c:axId val="94673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2533888"/>
        <c:crosses val="autoZero"/>
        <c:auto val="1"/>
        <c:lblAlgn val="ctr"/>
        <c:lblOffset val="100"/>
        <c:noMultiLvlLbl val="0"/>
      </c:catAx>
      <c:valAx>
        <c:axId val="925338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4673920"/>
        <c:crosses val="autoZero"/>
        <c:crossBetween val="between"/>
      </c:valAx>
      <c:spPr>
        <a:ln w="57150"/>
      </c:spPr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промышленного производства города в 2012-2016 гг., млрд руб.</c:v>
                </c:pt>
              </c:strCache>
            </c:strRef>
          </c:tx>
          <c:spPr>
            <a:ln w="38100"/>
          </c:spPr>
          <c:marker>
            <c:spPr>
              <a:ln w="38100"/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0"/>
              <c:layout>
                <c:manualLayout>
                  <c:x val="-9.093142720558485E-2"/>
                  <c:y val="0.12384354744350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9.4457622689115936E-2"/>
                  <c:y val="-0.113410987470786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8.1428985076824084E-2"/>
                  <c:y val="-0.1188115106836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2115991416549715"/>
                  <c:y val="-0.116925991686841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5.0741170516622754E-2"/>
                  <c:y val="0.104126072046750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63.9</c:v>
                </c:pt>
                <c:pt idx="1">
                  <c:v>77.2</c:v>
                </c:pt>
                <c:pt idx="2">
                  <c:v>91.4</c:v>
                </c:pt>
                <c:pt idx="3">
                  <c:v>102.9</c:v>
                </c:pt>
                <c:pt idx="4">
                  <c:v>114.9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673536"/>
        <c:axId val="94731648"/>
      </c:lineChart>
      <c:catAx>
        <c:axId val="9467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94731648"/>
        <c:crosses val="autoZero"/>
        <c:auto val="1"/>
        <c:lblAlgn val="ctr"/>
        <c:lblOffset val="100"/>
        <c:noMultiLvlLbl val="0"/>
      </c:catAx>
      <c:valAx>
        <c:axId val="947316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94673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aseline="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558146317075878E-2"/>
          <c:y val="7.0363899799070234E-2"/>
          <c:w val="0.67327349912509726"/>
          <c:h val="0.884441297523424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Отраслевая структура экономики</c:v>
                </c:pt>
              </c:strCache>
            </c:strRef>
          </c:tx>
          <c:dPt>
            <c:idx val="0"/>
            <c:bubble3D val="0"/>
            <c:explosion val="5"/>
            <c:spPr>
              <a:solidFill>
                <a:srgbClr val="004897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009900"/>
              </a:solidFill>
            </c:spPr>
          </c:dPt>
          <c:dPt>
            <c:idx val="3"/>
            <c:bubble3D val="0"/>
            <c:spPr>
              <a:solidFill>
                <a:srgbClr val="33330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spPr>
              <a:solidFill>
                <a:srgbClr val="333300"/>
              </a:solidFill>
            </c:spPr>
          </c:dPt>
          <c:cat>
            <c:strRef>
              <c:f>Лист1!$A$2:$A$6</c:f>
              <c:strCache>
                <c:ptCount val="5"/>
                <c:pt idx="0">
                  <c:v>Обрабатывающие производства</c:v>
                </c:pt>
                <c:pt idx="1">
                  <c:v>Строительство</c:v>
                </c:pt>
                <c:pt idx="2">
                  <c:v>Оптовая и розничная торговля</c:v>
                </c:pt>
                <c:pt idx="3">
                  <c:v>Транспорт и связь</c:v>
                </c:pt>
                <c:pt idx="4">
                  <c:v>Прочие отрасли и предприятия ЖКХ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0.7</c:v>
                </c:pt>
                <c:pt idx="1">
                  <c:v>0.04</c:v>
                </c:pt>
                <c:pt idx="2">
                  <c:v>0.14000000000000001</c:v>
                </c:pt>
                <c:pt idx="3">
                  <c:v>7.0000000000000007E-2</c:v>
                </c:pt>
                <c:pt idx="4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9"/>
        <c:holeSize val="50"/>
      </c:doughnutChart>
      <c:spPr>
        <a:scene3d>
          <a:camera prst="orthographicFront"/>
          <a:lightRig rig="threePt" dir="t"/>
        </a:scene3d>
        <a:sp3d prstMaterial="matte"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943595923506064E-2"/>
          <c:y val="0.12727331444020423"/>
          <c:w val="0.85278811042768643"/>
          <c:h val="0.7606097147080633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99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9900"/>
              </a:solidFill>
            </c:spPr>
          </c:dPt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rgbClr val="FF0000"/>
                        </a:solidFill>
                      </a:rPr>
                      <a:t>111,6</a:t>
                    </a:r>
                    <a:r>
                      <a:rPr lang="ru-RU" sz="1400" b="1" dirty="0" smtClean="0">
                        <a:solidFill>
                          <a:srgbClr val="FF0000"/>
                        </a:solidFill>
                      </a:rPr>
                      <a:t>%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102,4</a:t>
                    </a:r>
                    <a:r>
                      <a:rPr lang="ru-RU" sz="1400" b="1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z="1400" b="1" smtClean="0"/>
                      <a:t>101,1</a:t>
                    </a:r>
                    <a:r>
                      <a:rPr lang="ru-RU" sz="1400" b="1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Город Комсомольск-на-Амуре</c:v>
                </c:pt>
                <c:pt idx="1">
                  <c:v>Хабаровский край</c:v>
                </c:pt>
                <c:pt idx="2">
                  <c:v>Российская Федерация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111.6</c:v>
                </c:pt>
                <c:pt idx="1">
                  <c:v>102.4</c:v>
                </c:pt>
                <c:pt idx="2">
                  <c:v>101.1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axId val="145137024"/>
        <c:axId val="145138816"/>
      </c:barChart>
      <c:catAx>
        <c:axId val="145137024"/>
        <c:scaling>
          <c:orientation val="minMax"/>
        </c:scaling>
        <c:delete val="1"/>
        <c:axPos val="l"/>
        <c:majorTickMark val="out"/>
        <c:minorTickMark val="none"/>
        <c:tickLblPos val="nextTo"/>
        <c:crossAx val="145138816"/>
        <c:crosses val="autoZero"/>
        <c:auto val="1"/>
        <c:lblAlgn val="ctr"/>
        <c:lblOffset val="100"/>
        <c:noMultiLvlLbl val="0"/>
      </c:catAx>
      <c:valAx>
        <c:axId val="145138816"/>
        <c:scaling>
          <c:orientation val="minMax"/>
          <c:max val="120"/>
          <c:min val="0"/>
        </c:scaling>
        <c:delete val="1"/>
        <c:axPos val="b"/>
        <c:numFmt formatCode="General" sourceLinked="1"/>
        <c:majorTickMark val="out"/>
        <c:minorTickMark val="none"/>
        <c:tickLblPos val="nextTo"/>
        <c:crossAx val="145137024"/>
        <c:crosses val="autoZero"/>
        <c:crossBetween val="between"/>
        <c:majorUnit val="10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141130898930745E-2"/>
          <c:y val="1.3744691296400166E-2"/>
          <c:w val="0.58678059382178427"/>
          <c:h val="0.7586229436558621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Основные партнёры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4692"/>
              </a:solidFill>
            </c:spPr>
          </c:dPt>
          <c:dPt>
            <c:idx val="1"/>
            <c:bubble3D val="0"/>
            <c:spPr>
              <a:solidFill>
                <a:srgbClr val="009900"/>
              </a:solidFill>
            </c:spPr>
          </c:dPt>
          <c:dPt>
            <c:idx val="4"/>
            <c:bubble3D val="0"/>
            <c:spPr>
              <a:solidFill>
                <a:schemeClr val="accent6"/>
              </a:solidFill>
              <a:ln w="12700" cap="flat" cmpd="sng" algn="ctr">
                <a:solidFill>
                  <a:schemeClr val="accent6">
                    <a:shade val="50000"/>
                  </a:schemeClr>
                </a:solidFill>
                <a:prstDash val="solid"/>
                <a:miter lim="800000"/>
              </a:ln>
              <a:effectLst/>
            </c:spPr>
          </c:dPt>
          <c:cat>
            <c:strRef>
              <c:f>Лист1!$A$2:$A$3</c:f>
              <c:strCache>
                <c:ptCount val="2"/>
                <c:pt idx="0">
                  <c:v>Экспорт</c:v>
                </c:pt>
                <c:pt idx="1">
                  <c:v>Импорт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0.76400000000000001</c:v>
                </c:pt>
                <c:pt idx="1">
                  <c:v>0.23599999999999999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7"/>
      </c:pieChart>
    </c:plotArea>
    <c:legend>
      <c:legendPos val="b"/>
      <c:layout>
        <c:manualLayout>
          <c:xMode val="edge"/>
          <c:yMode val="edge"/>
          <c:x val="0.23616163897348433"/>
          <c:y val="0.70779560639782491"/>
          <c:w val="0.76383851119218682"/>
          <c:h val="0.14707354500039083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72CABD-301F-4543-8D51-883010E95E27}" type="doc">
      <dgm:prSet loTypeId="urn:microsoft.com/office/officeart/2009/3/layout/RandomtoResultProcess" loCatId="process" qsTypeId="urn:microsoft.com/office/officeart/2005/8/quickstyle/simple1" qsCatId="simple" csTypeId="urn:microsoft.com/office/officeart/2005/8/colors/accent2_4" csCatId="accent2" phldr="1"/>
      <dgm:spPr/>
    </dgm:pt>
    <dgm:pt modelId="{357BD859-A877-4E32-84EE-F31EA16FE5F1}">
      <dgm:prSet phldrT="[Текст]" custT="1"/>
      <dgm:spPr/>
      <dgm:t>
        <a:bodyPr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400" b="1" dirty="0" smtClean="0">
              <a:solidFill>
                <a:srgbClr val="FF0000"/>
              </a:solidFill>
            </a:rPr>
            <a:t>Действующая модель</a:t>
          </a:r>
        </a:p>
        <a:p>
          <a:pPr>
            <a:lnSpc>
              <a:spcPts val="1400"/>
            </a:lnSpc>
            <a:spcAft>
              <a:spcPts val="0"/>
            </a:spcAft>
          </a:pPr>
          <a:r>
            <a:rPr lang="ru-RU" sz="1400" b="1" dirty="0" smtClean="0">
              <a:solidFill>
                <a:srgbClr val="004692"/>
              </a:solidFill>
            </a:rPr>
            <a:t>«Город=Предприятие» </a:t>
          </a:r>
          <a:endParaRPr lang="ru-RU" sz="1400" b="1" dirty="0">
            <a:solidFill>
              <a:srgbClr val="004692"/>
            </a:solidFill>
          </a:endParaRPr>
        </a:p>
      </dgm:t>
    </dgm:pt>
    <dgm:pt modelId="{2F71311F-D8A1-4049-81B6-D6C6D2D57F61}" type="parTrans" cxnId="{CE00852F-6034-4E77-BAB8-C51324047A56}">
      <dgm:prSet/>
      <dgm:spPr/>
      <dgm:t>
        <a:bodyPr/>
        <a:lstStyle/>
        <a:p>
          <a:endParaRPr lang="ru-RU"/>
        </a:p>
      </dgm:t>
    </dgm:pt>
    <dgm:pt modelId="{E7C0BDE1-9AEA-4D11-B709-AF0E58D0EF50}" type="sibTrans" cxnId="{CE00852F-6034-4E77-BAB8-C51324047A56}">
      <dgm:prSet/>
      <dgm:spPr/>
      <dgm:t>
        <a:bodyPr/>
        <a:lstStyle/>
        <a:p>
          <a:endParaRPr lang="ru-RU"/>
        </a:p>
      </dgm:t>
    </dgm:pt>
    <dgm:pt modelId="{68EB8213-1C84-4D9D-890F-94851DE9335C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>
        <a:ln>
          <a:solidFill>
            <a:srgbClr val="004897"/>
          </a:solidFill>
        </a:ln>
      </dgm:spPr>
      <dgm:t>
        <a:bodyPr/>
        <a:lstStyle/>
        <a:p>
          <a:pPr>
            <a:lnSpc>
              <a:spcPts val="1400"/>
            </a:lnSpc>
            <a:spcAft>
              <a:spcPts val="0"/>
            </a:spcAft>
          </a:pPr>
          <a:r>
            <a:rPr lang="ru-RU" sz="1500" b="1" kern="1200" dirty="0" smtClean="0">
              <a:solidFill>
                <a:srgbClr val="FF0000"/>
              </a:solidFill>
              <a:latin typeface="Calibri" panose="020F0502020204030204" pitchFamily="34" charset="0"/>
              <a:ea typeface="+mn-ea"/>
              <a:cs typeface="Times New Roman" pitchFamily="18" charset="0"/>
            </a:rPr>
            <a:t>Новая модель</a:t>
          </a:r>
        </a:p>
        <a:p>
          <a:pPr>
            <a:lnSpc>
              <a:spcPts val="1400"/>
            </a:lnSpc>
            <a:spcAft>
              <a:spcPts val="0"/>
            </a:spcAft>
          </a:pPr>
          <a:r>
            <a:rPr lang="ru-RU" sz="1500" b="1" kern="1200" dirty="0" smtClean="0">
              <a:solidFill>
                <a:srgbClr val="004692"/>
              </a:solidFill>
              <a:latin typeface="Calibri" panose="020F0502020204030204" pitchFamily="34" charset="0"/>
              <a:ea typeface="+mn-ea"/>
              <a:cs typeface="Times New Roman" pitchFamily="18" charset="0"/>
            </a:rPr>
            <a:t>«Город=креативный, научно-образовательный и промышленный </a:t>
          </a:r>
          <a:r>
            <a:rPr lang="ru-RU" sz="1500" b="1" kern="1200" dirty="0" err="1" smtClean="0">
              <a:solidFill>
                <a:srgbClr val="004692"/>
              </a:solidFill>
              <a:latin typeface="Calibri" panose="020F0502020204030204" pitchFamily="34" charset="0"/>
              <a:ea typeface="+mn-ea"/>
              <a:cs typeface="Times New Roman" pitchFamily="18" charset="0"/>
            </a:rPr>
            <a:t>хаб</a:t>
          </a:r>
          <a:r>
            <a:rPr lang="ru-RU" sz="1500" b="1" kern="1200" dirty="0" smtClean="0">
              <a:solidFill>
                <a:srgbClr val="004692"/>
              </a:solidFill>
              <a:latin typeface="Calibri" panose="020F0502020204030204" pitchFamily="34" charset="0"/>
              <a:ea typeface="+mn-ea"/>
              <a:cs typeface="Times New Roman" pitchFamily="18" charset="0"/>
            </a:rPr>
            <a:t>»</a:t>
          </a:r>
          <a:endParaRPr lang="ru-RU" sz="1500" b="1" kern="1200" dirty="0">
            <a:solidFill>
              <a:srgbClr val="004692"/>
            </a:solidFill>
            <a:latin typeface="Calibri" panose="020F0502020204030204" pitchFamily="34" charset="0"/>
            <a:ea typeface="+mn-ea"/>
            <a:cs typeface="Times New Roman" pitchFamily="18" charset="0"/>
          </a:endParaRPr>
        </a:p>
      </dgm:t>
    </dgm:pt>
    <dgm:pt modelId="{D0384C6F-3A08-46DC-95C0-217EA8EB2B5B}" type="sibTrans" cxnId="{625D14CF-581D-44F0-8CF8-F460BE6BE65D}">
      <dgm:prSet/>
      <dgm:spPr/>
      <dgm:t>
        <a:bodyPr/>
        <a:lstStyle/>
        <a:p>
          <a:endParaRPr lang="ru-RU"/>
        </a:p>
      </dgm:t>
    </dgm:pt>
    <dgm:pt modelId="{3E05CEA4-568B-4340-A461-C1C222809611}" type="parTrans" cxnId="{625D14CF-581D-44F0-8CF8-F460BE6BE65D}">
      <dgm:prSet/>
      <dgm:spPr/>
      <dgm:t>
        <a:bodyPr/>
        <a:lstStyle/>
        <a:p>
          <a:endParaRPr lang="ru-RU"/>
        </a:p>
      </dgm:t>
    </dgm:pt>
    <dgm:pt modelId="{6C5D2E42-721C-4C18-A5B5-085B2E93BBD9}" type="pres">
      <dgm:prSet presAssocID="{7F72CABD-301F-4543-8D51-883010E95E27}" presName="Name0" presStyleCnt="0">
        <dgm:presLayoutVars>
          <dgm:dir/>
          <dgm:animOne val="branch"/>
          <dgm:animLvl val="lvl"/>
        </dgm:presLayoutVars>
      </dgm:prSet>
      <dgm:spPr/>
    </dgm:pt>
    <dgm:pt modelId="{F6AC43B7-4E1F-40C3-BA36-B2210BB139C4}" type="pres">
      <dgm:prSet presAssocID="{357BD859-A877-4E32-84EE-F31EA16FE5F1}" presName="chaos" presStyleCnt="0"/>
      <dgm:spPr/>
    </dgm:pt>
    <dgm:pt modelId="{A88C286E-8F3D-4714-B932-EF1693923682}" type="pres">
      <dgm:prSet presAssocID="{357BD859-A877-4E32-84EE-F31EA16FE5F1}" presName="parTx1" presStyleLbl="revTx" presStyleIdx="0" presStyleCnt="1" custScaleX="151564" custLinFactNeighborX="6541" custLinFactNeighborY="-6699"/>
      <dgm:spPr/>
      <dgm:t>
        <a:bodyPr/>
        <a:lstStyle/>
        <a:p>
          <a:endParaRPr lang="ru-RU"/>
        </a:p>
      </dgm:t>
    </dgm:pt>
    <dgm:pt modelId="{F7238DDB-E1D9-4518-AAE5-50B1667F4B2E}" type="pres">
      <dgm:prSet presAssocID="{357BD859-A877-4E32-84EE-F31EA16FE5F1}" presName="c1" presStyleLbl="node1" presStyleIdx="0" presStyleCnt="19" custLinFactX="-4651" custLinFactNeighborX="-100000" custLinFactNeighborY="3836"/>
      <dgm:spPr>
        <a:solidFill>
          <a:srgbClr val="009900"/>
        </a:solidFill>
      </dgm:spPr>
    </dgm:pt>
    <dgm:pt modelId="{E0FFDEB4-C285-4865-95E0-1755B479BA96}" type="pres">
      <dgm:prSet presAssocID="{357BD859-A877-4E32-84EE-F31EA16FE5F1}" presName="c2" presStyleLbl="node1" presStyleIdx="1" presStyleCnt="19" custLinFactY="43836" custLinFactNeighborX="49045" custLinFactNeighborY="100000"/>
      <dgm:spPr/>
    </dgm:pt>
    <dgm:pt modelId="{4E6220FF-704B-43CE-A46C-B2189C0B5440}" type="pres">
      <dgm:prSet presAssocID="{357BD859-A877-4E32-84EE-F31EA16FE5F1}" presName="c3" presStyleLbl="node1" presStyleIdx="2" presStyleCnt="19"/>
      <dgm:spPr>
        <a:solidFill>
          <a:srgbClr val="009900"/>
        </a:solidFill>
      </dgm:spPr>
    </dgm:pt>
    <dgm:pt modelId="{278C67F7-19E8-4CF0-8DCD-A7EC008E4D20}" type="pres">
      <dgm:prSet presAssocID="{357BD859-A877-4E32-84EE-F31EA16FE5F1}" presName="c4" presStyleLbl="node1" presStyleIdx="3" presStyleCnt="19" custLinFactX="70542" custLinFactNeighborX="100000" custLinFactNeighborY="4540"/>
      <dgm:spPr/>
    </dgm:pt>
    <dgm:pt modelId="{13F69493-6789-4EC9-AFD7-043EC8991EDE}" type="pres">
      <dgm:prSet presAssocID="{357BD859-A877-4E32-84EE-F31EA16FE5F1}" presName="c5" presStyleLbl="node1" presStyleIdx="4" presStyleCnt="19" custLinFactX="-200000" custLinFactY="41054" custLinFactNeighborX="-263792" custLinFactNeighborY="100000"/>
      <dgm:spPr/>
    </dgm:pt>
    <dgm:pt modelId="{447D0C69-A9D4-4B10-9789-69CD226D4E85}" type="pres">
      <dgm:prSet presAssocID="{357BD859-A877-4E32-84EE-F31EA16FE5F1}" presName="c6" presStyleLbl="node1" presStyleIdx="5" presStyleCnt="19" custLinFactNeighborX="39651" custLinFactNeighborY="-10814"/>
      <dgm:spPr/>
    </dgm:pt>
    <dgm:pt modelId="{496C9949-6F63-4E50-BD30-0EC14475C3D4}" type="pres">
      <dgm:prSet presAssocID="{357BD859-A877-4E32-84EE-F31EA16FE5F1}" presName="c7" presStyleLbl="node1" presStyleIdx="6" presStyleCnt="19" custLinFactNeighborX="-3540" custLinFactNeighborY="-4490"/>
      <dgm:spPr>
        <a:solidFill>
          <a:srgbClr val="009900"/>
        </a:solidFill>
      </dgm:spPr>
    </dgm:pt>
    <dgm:pt modelId="{9EB36633-E584-403C-A02A-7EE88983F018}" type="pres">
      <dgm:prSet presAssocID="{357BD859-A877-4E32-84EE-F31EA16FE5F1}" presName="c8" presStyleLbl="node1" presStyleIdx="7" presStyleCnt="19" custLinFactNeighborX="32418" custLinFactNeighborY="-13538"/>
      <dgm:spPr/>
    </dgm:pt>
    <dgm:pt modelId="{5A8ED67A-01E8-466C-BEEF-E565B12A6868}" type="pres">
      <dgm:prSet presAssocID="{357BD859-A877-4E32-84EE-F31EA16FE5F1}" presName="c9" presStyleLbl="node1" presStyleIdx="8" presStyleCnt="19" custLinFactNeighborX="61755" custLinFactNeighborY="-93780"/>
      <dgm:spPr/>
    </dgm:pt>
    <dgm:pt modelId="{52CCCD59-E202-4BD6-AB5F-6F2C4AE710C3}" type="pres">
      <dgm:prSet presAssocID="{357BD859-A877-4E32-84EE-F31EA16FE5F1}" presName="c10" presStyleLbl="node1" presStyleIdx="9" presStyleCnt="19"/>
      <dgm:spPr>
        <a:solidFill>
          <a:srgbClr val="009900">
            <a:alpha val="58000"/>
          </a:srgbClr>
        </a:solidFill>
      </dgm:spPr>
    </dgm:pt>
    <dgm:pt modelId="{346B64C9-1F0A-4322-AB60-EE274CB00E3A}" type="pres">
      <dgm:prSet presAssocID="{357BD859-A877-4E32-84EE-F31EA16FE5F1}" presName="c11" presStyleLbl="node1" presStyleIdx="10" presStyleCnt="19" custLinFactX="-100000" custLinFactY="-32682" custLinFactNeighborX="-127385" custLinFactNeighborY="-100000"/>
      <dgm:spPr/>
    </dgm:pt>
    <dgm:pt modelId="{75E3A3DE-5311-4C2B-9F1D-248D275F0153}" type="pres">
      <dgm:prSet presAssocID="{357BD859-A877-4E32-84EE-F31EA16FE5F1}" presName="c12" presStyleLbl="node1" presStyleIdx="11" presStyleCnt="19"/>
      <dgm:spPr/>
    </dgm:pt>
    <dgm:pt modelId="{3CBA9B1E-689D-453F-B331-497DCB467858}" type="pres">
      <dgm:prSet presAssocID="{357BD859-A877-4E32-84EE-F31EA16FE5F1}" presName="c13" presStyleLbl="node1" presStyleIdx="12" presStyleCnt="19"/>
      <dgm:spPr>
        <a:solidFill>
          <a:srgbClr val="009900"/>
        </a:solidFill>
      </dgm:spPr>
    </dgm:pt>
    <dgm:pt modelId="{8B726E18-E002-4263-BD52-A4A0D41A788B}" type="pres">
      <dgm:prSet presAssocID="{357BD859-A877-4E32-84EE-F31EA16FE5F1}" presName="c14" presStyleLbl="node1" presStyleIdx="13" presStyleCnt="19"/>
      <dgm:spPr/>
    </dgm:pt>
    <dgm:pt modelId="{40910C23-27FB-4DCE-AE7B-16A2DD093A6B}" type="pres">
      <dgm:prSet presAssocID="{357BD859-A877-4E32-84EE-F31EA16FE5F1}" presName="c15" presStyleLbl="node1" presStyleIdx="14" presStyleCnt="19"/>
      <dgm:spPr/>
    </dgm:pt>
    <dgm:pt modelId="{BBC4110F-174D-4A99-9FDC-FAEDDF4EBF17}" type="pres">
      <dgm:prSet presAssocID="{357BD859-A877-4E32-84EE-F31EA16FE5F1}" presName="c16" presStyleLbl="node1" presStyleIdx="15" presStyleCnt="19"/>
      <dgm:spPr/>
    </dgm:pt>
    <dgm:pt modelId="{D5A42B70-C2C1-4087-9FCA-BC2606E7BBFE}" type="pres">
      <dgm:prSet presAssocID="{357BD859-A877-4E32-84EE-F31EA16FE5F1}" presName="c17" presStyleLbl="node1" presStyleIdx="16" presStyleCnt="19"/>
      <dgm:spPr/>
    </dgm:pt>
    <dgm:pt modelId="{AF267A92-AEAB-4D52-B073-B3C1B8994868}" type="pres">
      <dgm:prSet presAssocID="{357BD859-A877-4E32-84EE-F31EA16FE5F1}" presName="c18" presStyleLbl="node1" presStyleIdx="17" presStyleCnt="19"/>
      <dgm:spPr>
        <a:solidFill>
          <a:srgbClr val="009900"/>
        </a:solidFill>
      </dgm:spPr>
    </dgm:pt>
    <dgm:pt modelId="{6A5A9FC1-8759-44E7-8F2C-9C6C4AD743EB}" type="pres">
      <dgm:prSet presAssocID="{E7C0BDE1-9AEA-4D11-B709-AF0E58D0EF50}" presName="chevronComposite1" presStyleCnt="0"/>
      <dgm:spPr/>
    </dgm:pt>
    <dgm:pt modelId="{746FC0E4-FD6E-473C-9E91-C3D6E9542251}" type="pres">
      <dgm:prSet presAssocID="{E7C0BDE1-9AEA-4D11-B709-AF0E58D0EF50}" presName="chevron1" presStyleLbl="sibTrans2D1" presStyleIdx="0" presStyleCnt="2" custLinFactNeighborX="-18455" custLinFactNeighborY="-1673"/>
      <dgm:spPr>
        <a:solidFill>
          <a:srgbClr val="009900"/>
        </a:solidFill>
      </dgm:spPr>
    </dgm:pt>
    <dgm:pt modelId="{46ED386E-F4AB-4233-BA52-DE6D3B448E3C}" type="pres">
      <dgm:prSet presAssocID="{E7C0BDE1-9AEA-4D11-B709-AF0E58D0EF50}" presName="spChevron1" presStyleCnt="0"/>
      <dgm:spPr/>
    </dgm:pt>
    <dgm:pt modelId="{D7AA32AE-C882-4217-B235-7EB5A898B948}" type="pres">
      <dgm:prSet presAssocID="{E7C0BDE1-9AEA-4D11-B709-AF0E58D0EF50}" presName="overlap" presStyleCnt="0"/>
      <dgm:spPr/>
    </dgm:pt>
    <dgm:pt modelId="{D43F5590-17E6-4765-882D-009EDA087C9B}" type="pres">
      <dgm:prSet presAssocID="{E7C0BDE1-9AEA-4D11-B709-AF0E58D0EF50}" presName="chevronComposite2" presStyleCnt="0"/>
      <dgm:spPr/>
    </dgm:pt>
    <dgm:pt modelId="{E2475763-6FF9-4871-A554-BAB91D7F8BEF}" type="pres">
      <dgm:prSet presAssocID="{E7C0BDE1-9AEA-4D11-B709-AF0E58D0EF50}" presName="chevron2" presStyleLbl="sibTrans2D1" presStyleIdx="1" presStyleCnt="2" custLinFactNeighborX="-49427" custLinFactNeighborY="-1673"/>
      <dgm:spPr>
        <a:solidFill>
          <a:srgbClr val="009900">
            <a:alpha val="58000"/>
          </a:srgbClr>
        </a:solidFill>
      </dgm:spPr>
    </dgm:pt>
    <dgm:pt modelId="{E9FF6B0A-14A4-4983-872E-80B17C9C03E2}" type="pres">
      <dgm:prSet presAssocID="{E7C0BDE1-9AEA-4D11-B709-AF0E58D0EF50}" presName="spChevron2" presStyleCnt="0"/>
      <dgm:spPr/>
    </dgm:pt>
    <dgm:pt modelId="{AB64C35A-4E8B-47C8-9DF8-023C501F702C}" type="pres">
      <dgm:prSet presAssocID="{68EB8213-1C84-4D9D-890F-94851DE9335C}" presName="last" presStyleCnt="0"/>
      <dgm:spPr/>
    </dgm:pt>
    <dgm:pt modelId="{96D785E7-816E-4DFB-8435-A39224B69B56}" type="pres">
      <dgm:prSet presAssocID="{68EB8213-1C84-4D9D-890F-94851DE9335C}" presName="circleTx" presStyleLbl="node1" presStyleIdx="18" presStyleCnt="19" custScaleX="173887" custScaleY="90547" custLinFactNeighborX="-16967" custLinFactNeighborY="-6236"/>
      <dgm:spPr>
        <a:prstGeom prst="bracketPair">
          <a:avLst/>
        </a:prstGeom>
      </dgm:spPr>
      <dgm:t>
        <a:bodyPr/>
        <a:lstStyle/>
        <a:p>
          <a:endParaRPr lang="ru-RU"/>
        </a:p>
      </dgm:t>
    </dgm:pt>
    <dgm:pt modelId="{ACF11BAC-3196-4AB4-886C-BE14DBA03980}" type="pres">
      <dgm:prSet presAssocID="{68EB8213-1C84-4D9D-890F-94851DE9335C}" presName="spN" presStyleCnt="0"/>
      <dgm:spPr/>
    </dgm:pt>
  </dgm:ptLst>
  <dgm:cxnLst>
    <dgm:cxn modelId="{625D14CF-581D-44F0-8CF8-F460BE6BE65D}" srcId="{7F72CABD-301F-4543-8D51-883010E95E27}" destId="{68EB8213-1C84-4D9D-890F-94851DE9335C}" srcOrd="1" destOrd="0" parTransId="{3E05CEA4-568B-4340-A461-C1C222809611}" sibTransId="{D0384C6F-3A08-46DC-95C0-217EA8EB2B5B}"/>
    <dgm:cxn modelId="{CE00852F-6034-4E77-BAB8-C51324047A56}" srcId="{7F72CABD-301F-4543-8D51-883010E95E27}" destId="{357BD859-A877-4E32-84EE-F31EA16FE5F1}" srcOrd="0" destOrd="0" parTransId="{2F71311F-D8A1-4049-81B6-D6C6D2D57F61}" sibTransId="{E7C0BDE1-9AEA-4D11-B709-AF0E58D0EF50}"/>
    <dgm:cxn modelId="{3720E820-7C0A-4665-B7A9-9E1E7DE39E89}" type="presOf" srcId="{7F72CABD-301F-4543-8D51-883010E95E27}" destId="{6C5D2E42-721C-4C18-A5B5-085B2E93BBD9}" srcOrd="0" destOrd="0" presId="urn:microsoft.com/office/officeart/2009/3/layout/RandomtoResultProcess"/>
    <dgm:cxn modelId="{621993C6-3F89-496E-87B2-ABB36FC788B4}" type="presOf" srcId="{357BD859-A877-4E32-84EE-F31EA16FE5F1}" destId="{A88C286E-8F3D-4714-B932-EF1693923682}" srcOrd="0" destOrd="0" presId="urn:microsoft.com/office/officeart/2009/3/layout/RandomtoResultProcess"/>
    <dgm:cxn modelId="{9CCF3E17-2BE7-4172-B1AC-1377131D73B2}" type="presOf" srcId="{68EB8213-1C84-4D9D-890F-94851DE9335C}" destId="{96D785E7-816E-4DFB-8435-A39224B69B56}" srcOrd="0" destOrd="0" presId="urn:microsoft.com/office/officeart/2009/3/layout/RandomtoResultProcess"/>
    <dgm:cxn modelId="{BECA7C46-639F-44C7-B119-6D249F488363}" type="presParOf" srcId="{6C5D2E42-721C-4C18-A5B5-085B2E93BBD9}" destId="{F6AC43B7-4E1F-40C3-BA36-B2210BB139C4}" srcOrd="0" destOrd="0" presId="urn:microsoft.com/office/officeart/2009/3/layout/RandomtoResultProcess"/>
    <dgm:cxn modelId="{1F8AE94F-00DE-4EF6-8C23-4BA66E79EFD6}" type="presParOf" srcId="{F6AC43B7-4E1F-40C3-BA36-B2210BB139C4}" destId="{A88C286E-8F3D-4714-B932-EF1693923682}" srcOrd="0" destOrd="0" presId="urn:microsoft.com/office/officeart/2009/3/layout/RandomtoResultProcess"/>
    <dgm:cxn modelId="{E695340E-AACD-4D1C-8CAE-B721CFCE21BD}" type="presParOf" srcId="{F6AC43B7-4E1F-40C3-BA36-B2210BB139C4}" destId="{F7238DDB-E1D9-4518-AAE5-50B1667F4B2E}" srcOrd="1" destOrd="0" presId="urn:microsoft.com/office/officeart/2009/3/layout/RandomtoResultProcess"/>
    <dgm:cxn modelId="{581E230A-73FC-4684-883E-64C8BF372162}" type="presParOf" srcId="{F6AC43B7-4E1F-40C3-BA36-B2210BB139C4}" destId="{E0FFDEB4-C285-4865-95E0-1755B479BA96}" srcOrd="2" destOrd="0" presId="urn:microsoft.com/office/officeart/2009/3/layout/RandomtoResultProcess"/>
    <dgm:cxn modelId="{42E6630C-D2C6-42D6-B28C-D8EADF0C4D02}" type="presParOf" srcId="{F6AC43B7-4E1F-40C3-BA36-B2210BB139C4}" destId="{4E6220FF-704B-43CE-A46C-B2189C0B5440}" srcOrd="3" destOrd="0" presId="urn:microsoft.com/office/officeart/2009/3/layout/RandomtoResultProcess"/>
    <dgm:cxn modelId="{9967235C-BE56-415C-B4A6-EC3346025725}" type="presParOf" srcId="{F6AC43B7-4E1F-40C3-BA36-B2210BB139C4}" destId="{278C67F7-19E8-4CF0-8DCD-A7EC008E4D20}" srcOrd="4" destOrd="0" presId="urn:microsoft.com/office/officeart/2009/3/layout/RandomtoResultProcess"/>
    <dgm:cxn modelId="{E613FFAC-E0B6-4C4D-B426-55B9CB261053}" type="presParOf" srcId="{F6AC43B7-4E1F-40C3-BA36-B2210BB139C4}" destId="{13F69493-6789-4EC9-AFD7-043EC8991EDE}" srcOrd="5" destOrd="0" presId="urn:microsoft.com/office/officeart/2009/3/layout/RandomtoResultProcess"/>
    <dgm:cxn modelId="{14274B36-8412-4DEB-85DC-8AC970A5F97A}" type="presParOf" srcId="{F6AC43B7-4E1F-40C3-BA36-B2210BB139C4}" destId="{447D0C69-A9D4-4B10-9789-69CD226D4E85}" srcOrd="6" destOrd="0" presId="urn:microsoft.com/office/officeart/2009/3/layout/RandomtoResultProcess"/>
    <dgm:cxn modelId="{64548EAB-E30B-47B3-93A0-E03F41018B1A}" type="presParOf" srcId="{F6AC43B7-4E1F-40C3-BA36-B2210BB139C4}" destId="{496C9949-6F63-4E50-BD30-0EC14475C3D4}" srcOrd="7" destOrd="0" presId="urn:microsoft.com/office/officeart/2009/3/layout/RandomtoResultProcess"/>
    <dgm:cxn modelId="{C0F129DB-D8ED-4617-BA33-C904C574337D}" type="presParOf" srcId="{F6AC43B7-4E1F-40C3-BA36-B2210BB139C4}" destId="{9EB36633-E584-403C-A02A-7EE88983F018}" srcOrd="8" destOrd="0" presId="urn:microsoft.com/office/officeart/2009/3/layout/RandomtoResultProcess"/>
    <dgm:cxn modelId="{BA1D009A-5C1C-4567-948A-D419C97FA91A}" type="presParOf" srcId="{F6AC43B7-4E1F-40C3-BA36-B2210BB139C4}" destId="{5A8ED67A-01E8-466C-BEEF-E565B12A6868}" srcOrd="9" destOrd="0" presId="urn:microsoft.com/office/officeart/2009/3/layout/RandomtoResultProcess"/>
    <dgm:cxn modelId="{E77B082D-8FD7-4901-A812-0DBEB5B638A6}" type="presParOf" srcId="{F6AC43B7-4E1F-40C3-BA36-B2210BB139C4}" destId="{52CCCD59-E202-4BD6-AB5F-6F2C4AE710C3}" srcOrd="10" destOrd="0" presId="urn:microsoft.com/office/officeart/2009/3/layout/RandomtoResultProcess"/>
    <dgm:cxn modelId="{4FBF6EC2-2095-4D03-9974-AD35350BD5F8}" type="presParOf" srcId="{F6AC43B7-4E1F-40C3-BA36-B2210BB139C4}" destId="{346B64C9-1F0A-4322-AB60-EE274CB00E3A}" srcOrd="11" destOrd="0" presId="urn:microsoft.com/office/officeart/2009/3/layout/RandomtoResultProcess"/>
    <dgm:cxn modelId="{6EFDBCCF-3B62-4F05-AE45-C48BA1FCB9F3}" type="presParOf" srcId="{F6AC43B7-4E1F-40C3-BA36-B2210BB139C4}" destId="{75E3A3DE-5311-4C2B-9F1D-248D275F0153}" srcOrd="12" destOrd="0" presId="urn:microsoft.com/office/officeart/2009/3/layout/RandomtoResultProcess"/>
    <dgm:cxn modelId="{A8052398-1630-4AA1-AC27-BC141C91023E}" type="presParOf" srcId="{F6AC43B7-4E1F-40C3-BA36-B2210BB139C4}" destId="{3CBA9B1E-689D-453F-B331-497DCB467858}" srcOrd="13" destOrd="0" presId="urn:microsoft.com/office/officeart/2009/3/layout/RandomtoResultProcess"/>
    <dgm:cxn modelId="{D2F2A65E-6E6E-49C7-BC3B-19E2C1C90ACC}" type="presParOf" srcId="{F6AC43B7-4E1F-40C3-BA36-B2210BB139C4}" destId="{8B726E18-E002-4263-BD52-A4A0D41A788B}" srcOrd="14" destOrd="0" presId="urn:microsoft.com/office/officeart/2009/3/layout/RandomtoResultProcess"/>
    <dgm:cxn modelId="{41F5A1ED-FB44-426C-BC10-D5868E5D2639}" type="presParOf" srcId="{F6AC43B7-4E1F-40C3-BA36-B2210BB139C4}" destId="{40910C23-27FB-4DCE-AE7B-16A2DD093A6B}" srcOrd="15" destOrd="0" presId="urn:microsoft.com/office/officeart/2009/3/layout/RandomtoResultProcess"/>
    <dgm:cxn modelId="{13B9D6A4-9D28-4028-8E75-10B8EFF4E770}" type="presParOf" srcId="{F6AC43B7-4E1F-40C3-BA36-B2210BB139C4}" destId="{BBC4110F-174D-4A99-9FDC-FAEDDF4EBF17}" srcOrd="16" destOrd="0" presId="urn:microsoft.com/office/officeart/2009/3/layout/RandomtoResultProcess"/>
    <dgm:cxn modelId="{02F4F58D-1E66-4AB7-B914-9FD54B2ADD7F}" type="presParOf" srcId="{F6AC43B7-4E1F-40C3-BA36-B2210BB139C4}" destId="{D5A42B70-C2C1-4087-9FCA-BC2606E7BBFE}" srcOrd="17" destOrd="0" presId="urn:microsoft.com/office/officeart/2009/3/layout/RandomtoResultProcess"/>
    <dgm:cxn modelId="{44507C5C-8AA6-42D1-B2D4-CC19B53E8CB8}" type="presParOf" srcId="{F6AC43B7-4E1F-40C3-BA36-B2210BB139C4}" destId="{AF267A92-AEAB-4D52-B073-B3C1B8994868}" srcOrd="18" destOrd="0" presId="urn:microsoft.com/office/officeart/2009/3/layout/RandomtoResultProcess"/>
    <dgm:cxn modelId="{4590859A-5943-497C-876E-D55C6C047713}" type="presParOf" srcId="{6C5D2E42-721C-4C18-A5B5-085B2E93BBD9}" destId="{6A5A9FC1-8759-44E7-8F2C-9C6C4AD743EB}" srcOrd="1" destOrd="0" presId="urn:microsoft.com/office/officeart/2009/3/layout/RandomtoResultProcess"/>
    <dgm:cxn modelId="{197AD1FF-C9D6-423C-971B-5EAC17DF8896}" type="presParOf" srcId="{6A5A9FC1-8759-44E7-8F2C-9C6C4AD743EB}" destId="{746FC0E4-FD6E-473C-9E91-C3D6E9542251}" srcOrd="0" destOrd="0" presId="urn:microsoft.com/office/officeart/2009/3/layout/RandomtoResultProcess"/>
    <dgm:cxn modelId="{76319533-A5A6-4723-B252-AD67C6D0F664}" type="presParOf" srcId="{6A5A9FC1-8759-44E7-8F2C-9C6C4AD743EB}" destId="{46ED386E-F4AB-4233-BA52-DE6D3B448E3C}" srcOrd="1" destOrd="0" presId="urn:microsoft.com/office/officeart/2009/3/layout/RandomtoResultProcess"/>
    <dgm:cxn modelId="{9D717DFF-44DA-49F6-A745-CAA804B40E9A}" type="presParOf" srcId="{6C5D2E42-721C-4C18-A5B5-085B2E93BBD9}" destId="{D7AA32AE-C882-4217-B235-7EB5A898B948}" srcOrd="2" destOrd="0" presId="urn:microsoft.com/office/officeart/2009/3/layout/RandomtoResultProcess"/>
    <dgm:cxn modelId="{5DF8A389-8E8D-4156-831D-4B66FF56EFC2}" type="presParOf" srcId="{6C5D2E42-721C-4C18-A5B5-085B2E93BBD9}" destId="{D43F5590-17E6-4765-882D-009EDA087C9B}" srcOrd="3" destOrd="0" presId="urn:microsoft.com/office/officeart/2009/3/layout/RandomtoResultProcess"/>
    <dgm:cxn modelId="{B1D5CAFB-EE37-45A2-BCDB-9B314A97A0C7}" type="presParOf" srcId="{D43F5590-17E6-4765-882D-009EDA087C9B}" destId="{E2475763-6FF9-4871-A554-BAB91D7F8BEF}" srcOrd="0" destOrd="0" presId="urn:microsoft.com/office/officeart/2009/3/layout/RandomtoResultProcess"/>
    <dgm:cxn modelId="{89EAB75D-BEA2-4C03-B34B-BF5A0A3215B5}" type="presParOf" srcId="{D43F5590-17E6-4765-882D-009EDA087C9B}" destId="{E9FF6B0A-14A4-4983-872E-80B17C9C03E2}" srcOrd="1" destOrd="0" presId="urn:microsoft.com/office/officeart/2009/3/layout/RandomtoResultProcess"/>
    <dgm:cxn modelId="{1E44B6E5-6305-4343-BC38-547D75151AAF}" type="presParOf" srcId="{6C5D2E42-721C-4C18-A5B5-085B2E93BBD9}" destId="{AB64C35A-4E8B-47C8-9DF8-023C501F702C}" srcOrd="4" destOrd="0" presId="urn:microsoft.com/office/officeart/2009/3/layout/RandomtoResultProcess"/>
    <dgm:cxn modelId="{14A0D36A-F45B-451E-984C-A6CE6C7F7D61}" type="presParOf" srcId="{AB64C35A-4E8B-47C8-9DF8-023C501F702C}" destId="{96D785E7-816E-4DFB-8435-A39224B69B56}" srcOrd="0" destOrd="0" presId="urn:microsoft.com/office/officeart/2009/3/layout/RandomtoResultProcess"/>
    <dgm:cxn modelId="{2E4703C8-91DD-4024-B3C3-444663823052}" type="presParOf" srcId="{AB64C35A-4E8B-47C8-9DF8-023C501F702C}" destId="{ACF11BAC-3196-4AB4-886C-BE14DBA03980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fld id="{8E2FED59-21F7-4AAE-A9D4-24DA9AB02F35}" type="datetimeFigureOut">
              <a:rPr lang="ru-RU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Calibri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9ECB9A-042D-4183-8F9E-DF0925286A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90455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B0C5939-D05B-4690-8EF6-FB0D5C530066}" type="datetimeFigureOut">
              <a:rPr lang="ru-RU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460B649-66CE-4A67-AE97-89F41A64D8E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1441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BD235-C5DE-40C6-A6A9-A2A73FEB47F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5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BD235-C5DE-40C6-A6A9-A2A73FEB47F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BD235-C5DE-40C6-A6A9-A2A73FEB47F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5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BD235-C5DE-40C6-A6A9-A2A73FEB47F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5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9BD235-C5DE-40C6-A6A9-A2A73FEB47F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5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371" y="841973"/>
            <a:ext cx="6859260" cy="179072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371" y="2701685"/>
            <a:ext cx="6859260" cy="124169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360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биржа2"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2"/>
          <p:cNvSpPr/>
          <p:nvPr userDrawn="1"/>
        </p:nvSpPr>
        <p:spPr>
          <a:xfrm>
            <a:off x="1" y="0"/>
            <a:ext cx="9144000" cy="4790862"/>
          </a:xfrm>
          <a:prstGeom prst="rect">
            <a:avLst/>
          </a:prstGeom>
          <a:solidFill>
            <a:srgbClr val="143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-25000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" y="4880797"/>
            <a:ext cx="9144000" cy="262703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201595" y="4812108"/>
            <a:ext cx="230154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31DCFC7-F35C-4B87-A03F-A4BE69927CB7}" type="slidenum">
              <a:rPr lang="en-US" altLang="ru-RU" sz="1260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ru-RU" sz="1260" smtClean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Объект 25"/>
          <p:cNvGraphicFramePr>
            <a:graphicFrameLocks noChangeAspect="1"/>
          </p:cNvGraphicFramePr>
          <p:nvPr userDrawn="1"/>
        </p:nvGraphicFramePr>
        <p:xfrm>
          <a:off x="-354471" y="-33074"/>
          <a:ext cx="354471" cy="2407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98" name="CorelDRAW" r:id="rId3" imgW="206547" imgH="3223733" progId="CorelDraw.Graphic.17">
                  <p:embed/>
                </p:oleObj>
              </mc:Choice>
              <mc:Fallback>
                <p:oleObj name="CorelDRAW" r:id="rId3" imgW="206547" imgH="3223733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4471" y="-33074"/>
                        <a:ext cx="354471" cy="2407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30" y="514303"/>
            <a:ext cx="6471191" cy="340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2"/>
          <p:cNvSpPr/>
          <p:nvPr userDrawn="1"/>
        </p:nvSpPr>
        <p:spPr>
          <a:xfrm>
            <a:off x="-12680" y="4843514"/>
            <a:ext cx="9144000" cy="352639"/>
          </a:xfrm>
          <a:prstGeom prst="rect">
            <a:avLst/>
          </a:prstGeom>
          <a:solidFill>
            <a:srgbClr val="E61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6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ФИО и доклад">
    <p:bg>
      <p:bgPr>
        <a:solidFill>
          <a:schemeClr val="bg2">
            <a:tint val="95000"/>
            <a:satMod val="170000"/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2"/>
          <p:cNvSpPr/>
          <p:nvPr userDrawn="1"/>
        </p:nvSpPr>
        <p:spPr>
          <a:xfrm>
            <a:off x="-12679" y="685757"/>
            <a:ext cx="9144000" cy="1736098"/>
          </a:xfrm>
          <a:prstGeom prst="rect">
            <a:avLst/>
          </a:prstGeom>
          <a:solidFill>
            <a:srgbClr val="143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" y="4880797"/>
            <a:ext cx="9144000" cy="262703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201595" y="4812108"/>
            <a:ext cx="230154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31DCFC7-F35C-4B87-A03F-A4BE69927CB7}" type="slidenum">
              <a:rPr lang="en-US" altLang="ru-RU" sz="1260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ru-RU" sz="1260" smtClean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Объект 25"/>
          <p:cNvGraphicFramePr>
            <a:graphicFrameLocks noChangeAspect="1"/>
          </p:cNvGraphicFramePr>
          <p:nvPr userDrawn="1"/>
        </p:nvGraphicFramePr>
        <p:xfrm>
          <a:off x="-354471" y="-33074"/>
          <a:ext cx="354471" cy="2407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6" name="CorelDRAW" r:id="rId3" imgW="206547" imgH="3223733" progId="CorelDraw.Graphic.17">
                  <p:embed/>
                </p:oleObj>
              </mc:Choice>
              <mc:Fallback>
                <p:oleObj name="CorelDRAW" r:id="rId3" imgW="206547" imgH="3223733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4471" y="-33074"/>
                        <a:ext cx="354471" cy="2407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22"/>
          <p:cNvSpPr/>
          <p:nvPr userDrawn="1"/>
        </p:nvSpPr>
        <p:spPr>
          <a:xfrm>
            <a:off x="1" y="4800651"/>
            <a:ext cx="9144000" cy="342849"/>
          </a:xfrm>
          <a:prstGeom prst="rect">
            <a:avLst/>
          </a:prstGeom>
          <a:solidFill>
            <a:srgbClr val="143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10"/>
          </p:nvPr>
        </p:nvSpPr>
        <p:spPr>
          <a:xfrm>
            <a:off x="431750" y="3267828"/>
            <a:ext cx="8255144" cy="112514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E61E1E"/>
                </a:solidFill>
                <a:latin typeface="PT Sans" panose="020B0503020203020204" pitchFamily="34" charset="0"/>
              </a:defRPr>
            </a:lvl1pPr>
            <a:lvl2pPr marL="576072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35" y="900074"/>
            <a:ext cx="2362254" cy="124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2"/>
          <p:cNvSpPr/>
          <p:nvPr userDrawn="1"/>
        </p:nvSpPr>
        <p:spPr>
          <a:xfrm>
            <a:off x="1" y="4697974"/>
            <a:ext cx="9144000" cy="59814"/>
          </a:xfrm>
          <a:prstGeom prst="rect">
            <a:avLst/>
          </a:prstGeom>
          <a:solidFill>
            <a:srgbClr val="E61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27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реч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2"/>
          <p:cNvSpPr/>
          <p:nvPr userDrawn="1"/>
        </p:nvSpPr>
        <p:spPr>
          <a:xfrm>
            <a:off x="1" y="123570"/>
            <a:ext cx="9144000" cy="1505183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1" y="4880797"/>
            <a:ext cx="9144000" cy="262703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201595" y="4812108"/>
            <a:ext cx="230154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178173A8-34AA-4EA7-B281-4631B928A7B4}" type="slidenum">
              <a:rPr lang="en-US" altLang="ru-RU" sz="1260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ru-RU" sz="1260" smtClean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Объект 25"/>
          <p:cNvGraphicFramePr>
            <a:graphicFrameLocks noChangeAspect="1"/>
          </p:cNvGraphicFramePr>
          <p:nvPr userDrawn="1"/>
        </p:nvGraphicFramePr>
        <p:xfrm>
          <a:off x="-354471" y="-33074"/>
          <a:ext cx="354471" cy="2407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3" name="CorelDRAW" r:id="rId3" imgW="206547" imgH="3223733" progId="CorelDraw.Graphic.17">
                  <p:embed/>
                </p:oleObj>
              </mc:Choice>
              <mc:Fallback>
                <p:oleObj name="CorelDRAW" r:id="rId3" imgW="206547" imgH="3223733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4471" y="-33074"/>
                        <a:ext cx="354471" cy="2407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431750" y="3267828"/>
            <a:ext cx="8255144" cy="112514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E61E1E"/>
                </a:solidFill>
                <a:latin typeface="PT Sans" panose="020B0503020203020204" pitchFamily="34" charset="0"/>
              </a:defRPr>
            </a:lvl1pPr>
            <a:lvl2pPr marL="576072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106" y="342849"/>
            <a:ext cx="1985391" cy="1045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2"/>
          <p:cNvSpPr/>
          <p:nvPr userDrawn="1"/>
        </p:nvSpPr>
        <p:spPr>
          <a:xfrm>
            <a:off x="1" y="4800651"/>
            <a:ext cx="9144000" cy="342849"/>
          </a:xfrm>
          <a:prstGeom prst="rect">
            <a:avLst/>
          </a:prstGeom>
          <a:solidFill>
            <a:srgbClr val="143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22"/>
          <p:cNvSpPr/>
          <p:nvPr userDrawn="1"/>
        </p:nvSpPr>
        <p:spPr>
          <a:xfrm>
            <a:off x="1" y="4697974"/>
            <a:ext cx="9144000" cy="59814"/>
          </a:xfrm>
          <a:prstGeom prst="rect">
            <a:avLst/>
          </a:prstGeom>
          <a:solidFill>
            <a:srgbClr val="E61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09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371" y="841973"/>
            <a:ext cx="6859260" cy="179072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371" y="2701685"/>
            <a:ext cx="6859260" cy="124169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07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18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64" y="1282331"/>
            <a:ext cx="7887392" cy="213942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264" y="3442545"/>
            <a:ext cx="7887392" cy="112452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851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304" y="1369270"/>
            <a:ext cx="3862219" cy="32629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1798" y="1369270"/>
            <a:ext cx="3863898" cy="32629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729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84" y="274043"/>
            <a:ext cx="7887392" cy="9941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984" y="1260597"/>
            <a:ext cx="3868938" cy="61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984" y="1878610"/>
            <a:ext cx="3868938" cy="27640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959" y="1260597"/>
            <a:ext cx="3887418" cy="61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959" y="1878610"/>
            <a:ext cx="3887418" cy="27640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333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999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557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725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84" y="343027"/>
            <a:ext cx="2948322" cy="12001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418" y="740860"/>
            <a:ext cx="4629958" cy="36551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84" y="1543145"/>
            <a:ext cx="2948322" cy="28585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2883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84" y="343027"/>
            <a:ext cx="2948322" cy="12001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418" y="740860"/>
            <a:ext cx="4629958" cy="365516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84" y="1543145"/>
            <a:ext cx="2948322" cy="28585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1402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601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5108" y="274043"/>
            <a:ext cx="1970589" cy="4358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304" y="274043"/>
            <a:ext cx="5755529" cy="4358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08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264" y="1282331"/>
            <a:ext cx="7887392" cy="213942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264" y="3442545"/>
            <a:ext cx="7887392" cy="112452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790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304" y="1369270"/>
            <a:ext cx="3862219" cy="32629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1798" y="1369270"/>
            <a:ext cx="3863898" cy="32629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531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84" y="274043"/>
            <a:ext cx="7887392" cy="99411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984" y="1260597"/>
            <a:ext cx="3868938" cy="61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984" y="1878610"/>
            <a:ext cx="3868938" cy="27640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959" y="1260597"/>
            <a:ext cx="3887418" cy="61801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959" y="1878610"/>
            <a:ext cx="3887418" cy="276405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936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854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94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984" y="343027"/>
            <a:ext cx="2948322" cy="12001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418" y="740860"/>
            <a:ext cx="4629958" cy="36551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984" y="1543145"/>
            <a:ext cx="2948322" cy="28585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биржа2"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2"/>
          <p:cNvSpPr/>
          <p:nvPr userDrawn="1"/>
        </p:nvSpPr>
        <p:spPr>
          <a:xfrm>
            <a:off x="1" y="0"/>
            <a:ext cx="9144000" cy="4790862"/>
          </a:xfrm>
          <a:prstGeom prst="rect">
            <a:avLst/>
          </a:prstGeom>
          <a:solidFill>
            <a:srgbClr val="143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aseline="-25000" dirty="0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" y="4880797"/>
            <a:ext cx="9144000" cy="262703"/>
          </a:xfrm>
          <a:prstGeom prst="rect">
            <a:avLst/>
          </a:prstGeom>
          <a:solidFill>
            <a:srgbClr val="BFC5CE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 userDrawn="1"/>
        </p:nvSpPr>
        <p:spPr bwMode="auto">
          <a:xfrm>
            <a:off x="201595" y="4812108"/>
            <a:ext cx="230154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31DCFC7-F35C-4B87-A03F-A4BE69927CB7}" type="slidenum">
              <a:rPr lang="en-US" altLang="ru-RU" sz="1260" smtClean="0">
                <a:latin typeface="Verdana" panose="020B0604030504040204" pitchFamily="34" charset="0"/>
                <a:ea typeface="ＭＳ Ｐゴシック" panose="020B0600070205080204" pitchFamily="34" charset="-128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altLang="ru-RU" sz="1260" smtClean="0">
              <a:latin typeface="Verdana" panose="020B060403050404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Объект 25"/>
          <p:cNvGraphicFramePr>
            <a:graphicFrameLocks noChangeAspect="1"/>
          </p:cNvGraphicFramePr>
          <p:nvPr userDrawn="1"/>
        </p:nvGraphicFramePr>
        <p:xfrm>
          <a:off x="-354471" y="-33074"/>
          <a:ext cx="354471" cy="2407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77" name="CorelDRAW" r:id="rId3" imgW="206547" imgH="3223733" progId="CorelDraw.Graphic.17">
                  <p:embed/>
                </p:oleObj>
              </mc:Choice>
              <mc:Fallback>
                <p:oleObj name="CorelDRAW" r:id="rId3" imgW="206547" imgH="3223733" progId="CorelDraw.Graphic.1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4471" y="-33074"/>
                        <a:ext cx="354471" cy="2407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351" y="450259"/>
            <a:ext cx="4343499" cy="228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Placeholder 2"/>
          <p:cNvSpPr>
            <a:spLocks noGrp="1"/>
          </p:cNvSpPr>
          <p:nvPr>
            <p:ph type="body" idx="10"/>
          </p:nvPr>
        </p:nvSpPr>
        <p:spPr>
          <a:xfrm>
            <a:off x="431750" y="3267828"/>
            <a:ext cx="8255144" cy="1125140"/>
          </a:xfrm>
        </p:spPr>
        <p:txBody>
          <a:bodyPr/>
          <a:lstStyle>
            <a:lvl1pPr marL="0" indent="0" algn="ctr">
              <a:buNone/>
              <a:defRPr sz="2800">
                <a:solidFill>
                  <a:srgbClr val="E61E1E"/>
                </a:solidFill>
                <a:latin typeface="PT Sans" panose="020B0503020203020204" pitchFamily="34" charset="0"/>
              </a:defRPr>
            </a:lvl1pPr>
            <a:lvl2pPr marL="576072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016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Rectangle 22"/>
          <p:cNvSpPr/>
          <p:nvPr userDrawn="1"/>
        </p:nvSpPr>
        <p:spPr>
          <a:xfrm>
            <a:off x="-12680" y="4843514"/>
            <a:ext cx="9144000" cy="352639"/>
          </a:xfrm>
          <a:prstGeom prst="rect">
            <a:avLst/>
          </a:prstGeom>
          <a:solidFill>
            <a:srgbClr val="E61E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0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304" y="274043"/>
            <a:ext cx="7887393" cy="99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304" y="1369270"/>
            <a:ext cx="7887393" cy="326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304" y="4767400"/>
            <a:ext cx="2057946" cy="27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77257-63AD-458E-9D27-20A59640F6C7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62" y="4767400"/>
            <a:ext cx="3086078" cy="27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750" y="4767400"/>
            <a:ext cx="2057946" cy="27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A8FAD-381F-4205-A833-C558D3C41E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73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0" r:id="rId1"/>
    <p:sldLayoutId id="2147484401" r:id="rId2"/>
    <p:sldLayoutId id="2147484402" r:id="rId3"/>
    <p:sldLayoutId id="2147484403" r:id="rId4"/>
    <p:sldLayoutId id="2147484404" r:id="rId5"/>
    <p:sldLayoutId id="2147484405" r:id="rId6"/>
    <p:sldLayoutId id="2147484406" r:id="rId7"/>
    <p:sldLayoutId id="2147484407" r:id="rId8"/>
    <p:sldLayoutId id="2147484415" r:id="rId9"/>
    <p:sldLayoutId id="2147484416" r:id="rId10"/>
    <p:sldLayoutId id="2147484413" r:id="rId11"/>
    <p:sldLayoutId id="2147484414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304" y="274043"/>
            <a:ext cx="7887393" cy="99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304" y="1369270"/>
            <a:ext cx="7887393" cy="3262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304" y="4767400"/>
            <a:ext cx="2057946" cy="27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3A4A4-6925-4577-B874-073BAFEE579F}" type="datetimeFigureOut">
              <a:rPr lang="ru-RU" smtClean="0"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62" y="4767400"/>
            <a:ext cx="3086078" cy="27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750" y="4767400"/>
            <a:ext cx="2057946" cy="27404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828C6-9B1D-4843-9482-2867FB8D1F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225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12" Type="http://schemas.microsoft.com/office/2007/relationships/hdphoto" Target="../media/hdphoto17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4.png"/><Relationship Id="rId5" Type="http://schemas.microsoft.com/office/2007/relationships/hdphoto" Target="../media/hdphoto14.wdp"/><Relationship Id="rId10" Type="http://schemas.microsoft.com/office/2007/relationships/hdphoto" Target="../media/hdphoto16.wdp"/><Relationship Id="rId4" Type="http://schemas.openxmlformats.org/officeDocument/2006/relationships/image" Target="../media/image60.png"/><Relationship Id="rId9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22.wdp"/><Relationship Id="rId18" Type="http://schemas.microsoft.com/office/2007/relationships/hdphoto" Target="../media/hdphoto24.wdp"/><Relationship Id="rId3" Type="http://schemas.openxmlformats.org/officeDocument/2006/relationships/image" Target="../media/image5.jpeg"/><Relationship Id="rId21" Type="http://schemas.openxmlformats.org/officeDocument/2006/relationships/image" Target="../media/image73.jpeg"/><Relationship Id="rId7" Type="http://schemas.microsoft.com/office/2007/relationships/hdphoto" Target="../media/hdphoto19.wdp"/><Relationship Id="rId12" Type="http://schemas.openxmlformats.org/officeDocument/2006/relationships/image" Target="../media/image69.png"/><Relationship Id="rId17" Type="http://schemas.openxmlformats.org/officeDocument/2006/relationships/image" Target="../media/image71.jpeg"/><Relationship Id="rId2" Type="http://schemas.openxmlformats.org/officeDocument/2006/relationships/notesSlide" Target="../notesSlides/notesSlide2.xml"/><Relationship Id="rId16" Type="http://schemas.microsoft.com/office/2007/relationships/hdphoto" Target="../media/hdphoto23.wdp"/><Relationship Id="rId20" Type="http://schemas.microsoft.com/office/2007/relationships/hdphoto" Target="../media/hdphoto2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5" Type="http://schemas.openxmlformats.org/officeDocument/2006/relationships/image" Target="../media/image70.jpeg"/><Relationship Id="rId10" Type="http://schemas.openxmlformats.org/officeDocument/2006/relationships/image" Target="../media/image68.png"/><Relationship Id="rId19" Type="http://schemas.openxmlformats.org/officeDocument/2006/relationships/image" Target="../media/image72.jpeg"/><Relationship Id="rId4" Type="http://schemas.openxmlformats.org/officeDocument/2006/relationships/image" Target="../media/image65.png"/><Relationship Id="rId9" Type="http://schemas.microsoft.com/office/2007/relationships/hdphoto" Target="../media/hdphoto20.wdp"/><Relationship Id="rId1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7" Type="http://schemas.microsoft.com/office/2007/relationships/hdphoto" Target="../media/hdphoto27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5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microsoft.com/office/2007/relationships/hdphoto" Target="../media/hdphoto29.wdp"/><Relationship Id="rId7" Type="http://schemas.microsoft.com/office/2007/relationships/hdphoto" Target="../media/hdphoto31.wdp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5.jpeg"/><Relationship Id="rId5" Type="http://schemas.microsoft.com/office/2007/relationships/hdphoto" Target="../media/hdphoto30.wdp"/><Relationship Id="rId10" Type="http://schemas.openxmlformats.org/officeDocument/2006/relationships/image" Target="../media/image82.png"/><Relationship Id="rId4" Type="http://schemas.openxmlformats.org/officeDocument/2006/relationships/image" Target="../media/image79.jpeg"/><Relationship Id="rId9" Type="http://schemas.microsoft.com/office/2007/relationships/hdphoto" Target="../media/hdphoto3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diagramData" Target="../diagrams/data1.xml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4.wdp"/><Relationship Id="rId11" Type="http://schemas.microsoft.com/office/2007/relationships/diagramDrawing" Target="../diagrams/drawing1.xml"/><Relationship Id="rId5" Type="http://schemas.openxmlformats.org/officeDocument/2006/relationships/image" Target="../media/image84.png"/><Relationship Id="rId10" Type="http://schemas.openxmlformats.org/officeDocument/2006/relationships/diagramColors" Target="../diagrams/colors1.xml"/><Relationship Id="rId4" Type="http://schemas.microsoft.com/office/2007/relationships/hdphoto" Target="../media/hdphoto33.wdp"/><Relationship Id="rId9" Type="http://schemas.openxmlformats.org/officeDocument/2006/relationships/diagramQuickStyle" Target="../diagrams/quickStyle1.xml"/><Relationship Id="rId14" Type="http://schemas.microsoft.com/office/2007/relationships/hdphoto" Target="../media/hdphoto35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openxmlformats.org/officeDocument/2006/relationships/image" Target="../media/image87.jpeg"/><Relationship Id="rId7" Type="http://schemas.openxmlformats.org/officeDocument/2006/relationships/image" Target="../media/image8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7.wdp"/><Relationship Id="rId5" Type="http://schemas.openxmlformats.org/officeDocument/2006/relationships/image" Target="../media/image88.jpeg"/><Relationship Id="rId10" Type="http://schemas.microsoft.com/office/2007/relationships/hdphoto" Target="../media/hdphoto39.wdp"/><Relationship Id="rId4" Type="http://schemas.microsoft.com/office/2007/relationships/hdphoto" Target="../media/hdphoto36.wdp"/><Relationship Id="rId9" Type="http://schemas.openxmlformats.org/officeDocument/2006/relationships/image" Target="../media/image90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2.wdp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1.wdp"/><Relationship Id="rId5" Type="http://schemas.openxmlformats.org/officeDocument/2006/relationships/image" Target="../media/image92.png"/><Relationship Id="rId10" Type="http://schemas.microsoft.com/office/2007/relationships/hdphoto" Target="../media/hdphoto43.wdp"/><Relationship Id="rId4" Type="http://schemas.microsoft.com/office/2007/relationships/hdphoto" Target="../media/hdphoto40.wdp"/><Relationship Id="rId9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102.jpeg"/><Relationship Id="rId3" Type="http://schemas.openxmlformats.org/officeDocument/2006/relationships/image" Target="../media/image96.jpeg"/><Relationship Id="rId7" Type="http://schemas.openxmlformats.org/officeDocument/2006/relationships/image" Target="../media/image99.png"/><Relationship Id="rId12" Type="http://schemas.microsoft.com/office/2007/relationships/hdphoto" Target="../media/hdphoto47.wdp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4.wdp"/><Relationship Id="rId11" Type="http://schemas.openxmlformats.org/officeDocument/2006/relationships/image" Target="../media/image101.png"/><Relationship Id="rId5" Type="http://schemas.openxmlformats.org/officeDocument/2006/relationships/image" Target="../media/image98.jpeg"/><Relationship Id="rId15" Type="http://schemas.microsoft.com/office/2007/relationships/hdphoto" Target="../media/hdphoto48.wdp"/><Relationship Id="rId10" Type="http://schemas.microsoft.com/office/2007/relationships/hdphoto" Target="../media/hdphoto46.wdp"/><Relationship Id="rId4" Type="http://schemas.openxmlformats.org/officeDocument/2006/relationships/image" Target="../media/image97.jpeg"/><Relationship Id="rId9" Type="http://schemas.openxmlformats.org/officeDocument/2006/relationships/image" Target="../media/image100.jpeg"/><Relationship Id="rId14" Type="http://schemas.openxmlformats.org/officeDocument/2006/relationships/image" Target="../media/image10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jpeg"/><Relationship Id="rId5" Type="http://schemas.openxmlformats.org/officeDocument/2006/relationships/image" Target="../media/image10.png"/><Relationship Id="rId10" Type="http://schemas.openxmlformats.org/officeDocument/2006/relationships/image" Target="../media/image5.jpeg"/><Relationship Id="rId4" Type="http://schemas.openxmlformats.org/officeDocument/2006/relationships/image" Target="../media/image9.tiff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2.png"/><Relationship Id="rId5" Type="http://schemas.openxmlformats.org/officeDocument/2006/relationships/image" Target="../media/image18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2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microsoft.com/office/2007/relationships/hdphoto" Target="../media/hdphoto4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3.jpeg"/><Relationship Id="rId10" Type="http://schemas.openxmlformats.org/officeDocument/2006/relationships/image" Target="../media/image30.jpeg"/><Relationship Id="rId4" Type="http://schemas.openxmlformats.org/officeDocument/2006/relationships/image" Target="../media/image25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40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0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0" Type="http://schemas.openxmlformats.org/officeDocument/2006/relationships/image" Target="../media/image48.png"/><Relationship Id="rId4" Type="http://schemas.openxmlformats.org/officeDocument/2006/relationships/image" Target="../media/image43.jpe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2.jpeg"/><Relationship Id="rId7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5.jpeg"/><Relationship Id="rId5" Type="http://schemas.openxmlformats.org/officeDocument/2006/relationships/image" Target="../media/image5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microsoft.com/office/2007/relationships/hdphoto" Target="../media/hdphoto12.wdp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/>
          <p:cNvSpPr txBox="1">
            <a:spLocks/>
          </p:cNvSpPr>
          <p:nvPr/>
        </p:nvSpPr>
        <p:spPr>
          <a:xfrm>
            <a:off x="-27521" y="3147814"/>
            <a:ext cx="9144000" cy="1511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E61E1E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576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6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1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282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04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803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5643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3250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60857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4800" b="1" dirty="0" smtClean="0">
                <a:latin typeface="+mn-lt"/>
              </a:rPr>
              <a:t>КЛИМОВ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4800" b="1" dirty="0" smtClean="0">
                <a:latin typeface="+mn-lt"/>
              </a:rPr>
              <a:t>Андрей Викторович</a:t>
            </a:r>
            <a:endParaRPr lang="ru-RU" sz="4800" b="1" dirty="0">
              <a:latin typeface="+mn-lt"/>
            </a:endParaRP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0" y="451517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E61E1E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576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6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1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282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04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803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5643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3250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60857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Глава города Комсомольска-на-Амуре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0" y="1510325"/>
            <a:ext cx="9144000" cy="1493473"/>
          </a:xfrm>
          <a:prstGeom prst="rect">
            <a:avLst/>
          </a:prstGeom>
          <a:solidFill>
            <a:srgbClr val="00489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3200" b="1" dirty="0" smtClean="0">
                <a:solidFill>
                  <a:schemeClr val="bg1"/>
                </a:solidFill>
              </a:rPr>
              <a:t>         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Социально-экономическое развитие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3600" b="1" dirty="0">
                <a:solidFill>
                  <a:schemeClr val="bg1"/>
                </a:solidFill>
              </a:rPr>
              <a:t> </a:t>
            </a:r>
            <a:r>
              <a:rPr lang="ru-RU" altLang="ru-RU" sz="3600" b="1" dirty="0" smtClean="0">
                <a:solidFill>
                  <a:schemeClr val="bg1"/>
                </a:solidFill>
              </a:rPr>
              <a:t>         города Комсомольска-на-Амуре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26" name="Title 133"/>
          <p:cNvSpPr txBox="1">
            <a:spLocks/>
          </p:cNvSpPr>
          <p:nvPr/>
        </p:nvSpPr>
        <p:spPr>
          <a:xfrm>
            <a:off x="0" y="195486"/>
            <a:ext cx="7611244" cy="930598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64108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rgbClr val="14328D"/>
                </a:solidFill>
                <a:latin typeface="+mn-lt"/>
              </a:rPr>
              <a:t>ПРЕЗЕНТАЦИЯ ТОРГОВО-ЭКОНОМИЧЕСКОГО </a:t>
            </a:r>
            <a:br>
              <a:rPr lang="ru-RU" altLang="ru-RU" sz="2200" b="1" dirty="0" smtClean="0">
                <a:solidFill>
                  <a:srgbClr val="14328D"/>
                </a:solidFill>
                <a:latin typeface="+mn-lt"/>
              </a:rPr>
            </a:br>
            <a:r>
              <a:rPr lang="ru-RU" altLang="ru-RU" sz="2200" b="1" dirty="0" smtClean="0">
                <a:solidFill>
                  <a:srgbClr val="14328D"/>
                </a:solidFill>
                <a:latin typeface="+mn-lt"/>
              </a:rPr>
              <a:t>И ИНВЕСТИЦИОННОГО ПОТЕНЦИАЛА ХАБАРОВСКОГО КРАЯ</a:t>
            </a:r>
          </a:p>
        </p:txBody>
      </p:sp>
      <p:pic>
        <p:nvPicPr>
          <p:cNvPr id="30722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30" y="1275606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244" y="0"/>
            <a:ext cx="1532756" cy="154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27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11" descr="Комсомольский конгресс инженеров станет общероссийским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9154"/>
            <a:ext cx="5868144" cy="389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7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4405" t="29511" r="34841" b="16405"/>
          <a:stretch/>
        </p:blipFill>
        <p:spPr bwMode="auto">
          <a:xfrm>
            <a:off x="5878191" y="842097"/>
            <a:ext cx="3261008" cy="3225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18829583" y="4443959"/>
            <a:ext cx="590545" cy="572410"/>
            <a:chOff x="17756187" y="3352645"/>
            <a:chExt cx="1663942" cy="1663723"/>
          </a:xfrm>
        </p:grpSpPr>
        <p:sp>
          <p:nvSpPr>
            <p:cNvPr id="60" name="Oval 18"/>
            <p:cNvSpPr>
              <a:spLocks noChangeAspect="1"/>
            </p:cNvSpPr>
            <p:nvPr/>
          </p:nvSpPr>
          <p:spPr>
            <a:xfrm>
              <a:off x="17756187" y="3352645"/>
              <a:ext cx="1663942" cy="1663723"/>
            </a:xfrm>
            <a:prstGeom prst="ellipse">
              <a:avLst/>
            </a:prstGeom>
            <a:noFill/>
            <a:ln w="5715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11"/>
            <p:cNvSpPr>
              <a:spLocks noEditPoints="1"/>
            </p:cNvSpPr>
            <p:nvPr/>
          </p:nvSpPr>
          <p:spPr bwMode="auto">
            <a:xfrm>
              <a:off x="18114752" y="3724104"/>
              <a:ext cx="831267" cy="828798"/>
            </a:xfrm>
            <a:custGeom>
              <a:avLst/>
              <a:gdLst>
                <a:gd name="T0" fmla="*/ 839 w 852"/>
                <a:gd name="T1" fmla="*/ 4 h 850"/>
                <a:gd name="T2" fmla="*/ 824 w 852"/>
                <a:gd name="T3" fmla="*/ 0 h 850"/>
                <a:gd name="T4" fmla="*/ 810 w 852"/>
                <a:gd name="T5" fmla="*/ 5 h 850"/>
                <a:gd name="T6" fmla="*/ 13 w 852"/>
                <a:gd name="T7" fmla="*/ 536 h 850"/>
                <a:gd name="T8" fmla="*/ 1 w 852"/>
                <a:gd name="T9" fmla="*/ 561 h 850"/>
                <a:gd name="T10" fmla="*/ 18 w 852"/>
                <a:gd name="T11" fmla="*/ 583 h 850"/>
                <a:gd name="T12" fmla="*/ 225 w 852"/>
                <a:gd name="T13" fmla="*/ 666 h 850"/>
                <a:gd name="T14" fmla="*/ 323 w 852"/>
                <a:gd name="T15" fmla="*/ 837 h 850"/>
                <a:gd name="T16" fmla="*/ 346 w 852"/>
                <a:gd name="T17" fmla="*/ 850 h 850"/>
                <a:gd name="T18" fmla="*/ 346 w 852"/>
                <a:gd name="T19" fmla="*/ 850 h 850"/>
                <a:gd name="T20" fmla="*/ 369 w 852"/>
                <a:gd name="T21" fmla="*/ 837 h 850"/>
                <a:gd name="T22" fmla="*/ 424 w 852"/>
                <a:gd name="T23" fmla="*/ 745 h 850"/>
                <a:gd name="T24" fmla="*/ 682 w 852"/>
                <a:gd name="T25" fmla="*/ 848 h 850"/>
                <a:gd name="T26" fmla="*/ 691 w 852"/>
                <a:gd name="T27" fmla="*/ 850 h 850"/>
                <a:gd name="T28" fmla="*/ 705 w 852"/>
                <a:gd name="T29" fmla="*/ 847 h 850"/>
                <a:gd name="T30" fmla="*/ 718 w 852"/>
                <a:gd name="T31" fmla="*/ 828 h 850"/>
                <a:gd name="T32" fmla="*/ 850 w 852"/>
                <a:gd name="T33" fmla="*/ 31 h 850"/>
                <a:gd name="T34" fmla="*/ 839 w 852"/>
                <a:gd name="T35" fmla="*/ 4 h 850"/>
                <a:gd name="T36" fmla="*/ 84 w 852"/>
                <a:gd name="T37" fmla="*/ 552 h 850"/>
                <a:gd name="T38" fmla="*/ 700 w 852"/>
                <a:gd name="T39" fmla="*/ 142 h 850"/>
                <a:gd name="T40" fmla="*/ 252 w 852"/>
                <a:gd name="T41" fmla="*/ 621 h 850"/>
                <a:gd name="T42" fmla="*/ 245 w 852"/>
                <a:gd name="T43" fmla="*/ 616 h 850"/>
                <a:gd name="T44" fmla="*/ 84 w 852"/>
                <a:gd name="T45" fmla="*/ 552 h 850"/>
                <a:gd name="T46" fmla="*/ 272 w 852"/>
                <a:gd name="T47" fmla="*/ 639 h 850"/>
                <a:gd name="T48" fmla="*/ 271 w 852"/>
                <a:gd name="T49" fmla="*/ 639 h 850"/>
                <a:gd name="T50" fmla="*/ 774 w 852"/>
                <a:gd name="T51" fmla="*/ 101 h 850"/>
                <a:gd name="T52" fmla="*/ 346 w 852"/>
                <a:gd name="T53" fmla="*/ 769 h 850"/>
                <a:gd name="T54" fmla="*/ 272 w 852"/>
                <a:gd name="T55" fmla="*/ 639 h 850"/>
                <a:gd name="T56" fmla="*/ 671 w 852"/>
                <a:gd name="T57" fmla="*/ 787 h 850"/>
                <a:gd name="T58" fmla="*/ 444 w 852"/>
                <a:gd name="T59" fmla="*/ 696 h 850"/>
                <a:gd name="T60" fmla="*/ 427 w 852"/>
                <a:gd name="T61" fmla="*/ 693 h 850"/>
                <a:gd name="T62" fmla="*/ 777 w 852"/>
                <a:gd name="T63" fmla="*/ 151 h 850"/>
                <a:gd name="T64" fmla="*/ 671 w 852"/>
                <a:gd name="T65" fmla="*/ 787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2" h="850">
                  <a:moveTo>
                    <a:pt x="839" y="4"/>
                  </a:moveTo>
                  <a:cubicBezTo>
                    <a:pt x="834" y="2"/>
                    <a:pt x="829" y="0"/>
                    <a:pt x="824" y="0"/>
                  </a:cubicBezTo>
                  <a:cubicBezTo>
                    <a:pt x="819" y="0"/>
                    <a:pt x="814" y="2"/>
                    <a:pt x="810" y="5"/>
                  </a:cubicBezTo>
                  <a:cubicBezTo>
                    <a:pt x="13" y="536"/>
                    <a:pt x="13" y="536"/>
                    <a:pt x="13" y="536"/>
                  </a:cubicBezTo>
                  <a:cubicBezTo>
                    <a:pt x="5" y="541"/>
                    <a:pt x="0" y="551"/>
                    <a:pt x="1" y="561"/>
                  </a:cubicBezTo>
                  <a:cubicBezTo>
                    <a:pt x="2" y="570"/>
                    <a:pt x="9" y="579"/>
                    <a:pt x="18" y="583"/>
                  </a:cubicBezTo>
                  <a:cubicBezTo>
                    <a:pt x="225" y="666"/>
                    <a:pt x="225" y="666"/>
                    <a:pt x="225" y="666"/>
                  </a:cubicBezTo>
                  <a:cubicBezTo>
                    <a:pt x="323" y="837"/>
                    <a:pt x="323" y="837"/>
                    <a:pt x="323" y="837"/>
                  </a:cubicBezTo>
                  <a:cubicBezTo>
                    <a:pt x="328" y="845"/>
                    <a:pt x="337" y="850"/>
                    <a:pt x="346" y="850"/>
                  </a:cubicBezTo>
                  <a:cubicBezTo>
                    <a:pt x="346" y="850"/>
                    <a:pt x="346" y="850"/>
                    <a:pt x="346" y="850"/>
                  </a:cubicBezTo>
                  <a:cubicBezTo>
                    <a:pt x="356" y="850"/>
                    <a:pt x="364" y="845"/>
                    <a:pt x="369" y="837"/>
                  </a:cubicBezTo>
                  <a:cubicBezTo>
                    <a:pt x="424" y="745"/>
                    <a:pt x="424" y="745"/>
                    <a:pt x="424" y="745"/>
                  </a:cubicBezTo>
                  <a:cubicBezTo>
                    <a:pt x="682" y="848"/>
                    <a:pt x="682" y="848"/>
                    <a:pt x="682" y="848"/>
                  </a:cubicBezTo>
                  <a:cubicBezTo>
                    <a:pt x="685" y="849"/>
                    <a:pt x="688" y="850"/>
                    <a:pt x="691" y="850"/>
                  </a:cubicBezTo>
                  <a:cubicBezTo>
                    <a:pt x="696" y="850"/>
                    <a:pt x="700" y="849"/>
                    <a:pt x="705" y="847"/>
                  </a:cubicBezTo>
                  <a:cubicBezTo>
                    <a:pt x="712" y="843"/>
                    <a:pt x="716" y="836"/>
                    <a:pt x="718" y="828"/>
                  </a:cubicBezTo>
                  <a:cubicBezTo>
                    <a:pt x="850" y="31"/>
                    <a:pt x="850" y="31"/>
                    <a:pt x="850" y="31"/>
                  </a:cubicBezTo>
                  <a:cubicBezTo>
                    <a:pt x="852" y="21"/>
                    <a:pt x="848" y="10"/>
                    <a:pt x="839" y="4"/>
                  </a:cubicBezTo>
                  <a:close/>
                  <a:moveTo>
                    <a:pt x="84" y="552"/>
                  </a:moveTo>
                  <a:cubicBezTo>
                    <a:pt x="700" y="142"/>
                    <a:pt x="700" y="142"/>
                    <a:pt x="700" y="142"/>
                  </a:cubicBezTo>
                  <a:cubicBezTo>
                    <a:pt x="252" y="621"/>
                    <a:pt x="252" y="621"/>
                    <a:pt x="252" y="621"/>
                  </a:cubicBezTo>
                  <a:cubicBezTo>
                    <a:pt x="250" y="619"/>
                    <a:pt x="248" y="617"/>
                    <a:pt x="245" y="616"/>
                  </a:cubicBezTo>
                  <a:lnTo>
                    <a:pt x="84" y="552"/>
                  </a:lnTo>
                  <a:close/>
                  <a:moveTo>
                    <a:pt x="272" y="639"/>
                  </a:moveTo>
                  <a:cubicBezTo>
                    <a:pt x="272" y="639"/>
                    <a:pt x="271" y="639"/>
                    <a:pt x="271" y="639"/>
                  </a:cubicBezTo>
                  <a:cubicBezTo>
                    <a:pt x="774" y="101"/>
                    <a:pt x="774" y="101"/>
                    <a:pt x="774" y="101"/>
                  </a:cubicBezTo>
                  <a:cubicBezTo>
                    <a:pt x="346" y="769"/>
                    <a:pt x="346" y="769"/>
                    <a:pt x="346" y="769"/>
                  </a:cubicBezTo>
                  <a:lnTo>
                    <a:pt x="272" y="639"/>
                  </a:lnTo>
                  <a:close/>
                  <a:moveTo>
                    <a:pt x="671" y="787"/>
                  </a:moveTo>
                  <a:cubicBezTo>
                    <a:pt x="444" y="696"/>
                    <a:pt x="444" y="696"/>
                    <a:pt x="444" y="696"/>
                  </a:cubicBezTo>
                  <a:cubicBezTo>
                    <a:pt x="438" y="694"/>
                    <a:pt x="433" y="693"/>
                    <a:pt x="427" y="693"/>
                  </a:cubicBezTo>
                  <a:cubicBezTo>
                    <a:pt x="777" y="151"/>
                    <a:pt x="777" y="151"/>
                    <a:pt x="777" y="151"/>
                  </a:cubicBezTo>
                  <a:lnTo>
                    <a:pt x="671" y="7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50" name="Text Placeholder 3"/>
          <p:cNvSpPr txBox="1">
            <a:spLocks/>
          </p:cNvSpPr>
          <p:nvPr/>
        </p:nvSpPr>
        <p:spPr>
          <a:xfrm>
            <a:off x="0" y="-388"/>
            <a:ext cx="9144000" cy="987962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– инженерная столица Дальнего Востока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022" y="4085667"/>
            <a:ext cx="24240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/>
              <a:t>I Дальневосточный конгресс инженеров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042135" y="4090670"/>
            <a:ext cx="24240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b="1" dirty="0"/>
              <a:t>II</a:t>
            </a:r>
            <a:r>
              <a:rPr lang="ru-RU" sz="1600" b="1" dirty="0" smtClean="0"/>
              <a:t> </a:t>
            </a:r>
            <a:r>
              <a:rPr lang="ru-RU" sz="1600" b="1" dirty="0"/>
              <a:t>Дальневосточный конгресс инженеров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048741" y="4085666"/>
            <a:ext cx="262113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1600" dirty="0" smtClean="0"/>
              <a:t> </a:t>
            </a:r>
            <a:r>
              <a:rPr lang="ru-RU" sz="1600" b="1" dirty="0" smtClean="0"/>
              <a:t>III</a:t>
            </a:r>
            <a:r>
              <a:rPr lang="en-US" sz="1600" b="1" dirty="0" smtClean="0"/>
              <a:t> </a:t>
            </a:r>
            <a:r>
              <a:rPr lang="ru-RU" sz="1600" b="1" dirty="0" smtClean="0"/>
              <a:t>Дальневосточный </a:t>
            </a:r>
            <a:r>
              <a:rPr lang="ru-RU" sz="1600" b="1" dirty="0"/>
              <a:t>конгресс инженеров 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51065" y="3703194"/>
            <a:ext cx="9054531" cy="1384343"/>
            <a:chOff x="-19007" y="3595497"/>
            <a:chExt cx="9054531" cy="1384343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-19007" y="3595497"/>
              <a:ext cx="6618807" cy="1384343"/>
              <a:chOff x="3525423" y="4821199"/>
              <a:chExt cx="18388479" cy="3123890"/>
            </a:xfrm>
          </p:grpSpPr>
          <p:sp>
            <p:nvSpPr>
              <p:cNvPr id="27" name="AutoShape 7"/>
              <p:cNvSpPr>
                <a:spLocks/>
              </p:cNvSpPr>
              <p:nvPr/>
            </p:nvSpPr>
            <p:spPr bwMode="auto">
              <a:xfrm>
                <a:off x="14903348" y="7053268"/>
                <a:ext cx="7010554" cy="891821"/>
              </a:xfrm>
              <a:prstGeom prst="roundRect">
                <a:avLst>
                  <a:gd name="adj" fmla="val 50000"/>
                </a:avLst>
              </a:prstGeom>
              <a:solidFill>
                <a:srgbClr val="004897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1557945">
                  <a:defRPr/>
                </a:pPr>
                <a:endPara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endParaRPr>
              </a:p>
            </p:txBody>
          </p:sp>
          <p:sp>
            <p:nvSpPr>
              <p:cNvPr id="28" name="AutoShape 8"/>
              <p:cNvSpPr>
                <a:spLocks/>
              </p:cNvSpPr>
              <p:nvPr/>
            </p:nvSpPr>
            <p:spPr bwMode="auto">
              <a:xfrm>
                <a:off x="9197513" y="7053268"/>
                <a:ext cx="6739037" cy="891821"/>
              </a:xfrm>
              <a:prstGeom prst="roundRect">
                <a:avLst>
                  <a:gd name="adj" fmla="val 50000"/>
                </a:avLst>
              </a:prstGeom>
              <a:solidFill>
                <a:srgbClr val="009900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1557945">
                  <a:defRPr/>
                </a:pPr>
                <a:endPara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endParaRPr>
              </a:p>
            </p:txBody>
          </p:sp>
          <p:sp>
            <p:nvSpPr>
              <p:cNvPr id="29" name="AutoShape 9"/>
              <p:cNvSpPr>
                <a:spLocks/>
              </p:cNvSpPr>
              <p:nvPr/>
            </p:nvSpPr>
            <p:spPr bwMode="auto">
              <a:xfrm>
                <a:off x="3525423" y="7053268"/>
                <a:ext cx="6358468" cy="891821"/>
              </a:xfrm>
              <a:prstGeom prst="roundRect">
                <a:avLst>
                  <a:gd name="adj" fmla="val 50000"/>
                </a:avLst>
              </a:prstGeom>
              <a:solidFill>
                <a:srgbClr val="004897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defTabSz="1557945">
                  <a:defRPr/>
                </a:pPr>
                <a:endPara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endParaRPr>
              </a:p>
            </p:txBody>
          </p:sp>
          <p:sp>
            <p:nvSpPr>
              <p:cNvPr id="31" name="Title 20"/>
              <p:cNvSpPr txBox="1">
                <a:spLocks/>
              </p:cNvSpPr>
              <p:nvPr/>
            </p:nvSpPr>
            <p:spPr>
              <a:xfrm>
                <a:off x="3851070" y="4821199"/>
                <a:ext cx="5585506" cy="960066"/>
              </a:xfrm>
              <a:prstGeom prst="rect">
                <a:avLst/>
              </a:prstGeom>
            </p:spPr>
            <p:txBody>
              <a:bodyPr vert="horz" wrap="square" lIns="243852" tIns="121926" rIns="243852" bIns="121926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pPr algn="l">
                  <a:lnSpc>
                    <a:spcPct val="130000"/>
                  </a:lnSpc>
                </a:pPr>
                <a:endParaRPr lang="en-US" sz="1000" dirty="0">
                  <a:solidFill>
                    <a:schemeClr val="tx1"/>
                  </a:solidFill>
                  <a:latin typeface="Roboto Light"/>
                  <a:cs typeface="Roboto Light"/>
                </a:endParaRPr>
              </a:p>
            </p:txBody>
          </p:sp>
          <p:sp>
            <p:nvSpPr>
              <p:cNvPr id="32" name="Title 20"/>
              <p:cNvSpPr txBox="1">
                <a:spLocks/>
              </p:cNvSpPr>
              <p:nvPr/>
            </p:nvSpPr>
            <p:spPr>
              <a:xfrm>
                <a:off x="3606941" y="7186639"/>
                <a:ext cx="6276950" cy="625072"/>
              </a:xfrm>
              <a:prstGeom prst="rect">
                <a:avLst/>
              </a:prstGeom>
            </p:spPr>
            <p:txBody>
              <a:bodyPr vert="horz" wrap="square" lIns="243852" tIns="0" rIns="243852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4-5 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 июля 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2013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 г.</a:t>
                </a:r>
                <a:endParaRPr lang="en-US" sz="1800" b="1" dirty="0">
                  <a:solidFill>
                    <a:schemeClr val="bg1"/>
                  </a:solidFill>
                  <a:latin typeface="+mn-lt"/>
                  <a:cs typeface="Roboto Regular"/>
                </a:endParaRPr>
              </a:p>
            </p:txBody>
          </p:sp>
        </p:grpSp>
        <p:sp>
          <p:nvSpPr>
            <p:cNvPr id="57" name="Прямоугольник 56"/>
            <p:cNvSpPr/>
            <p:nvPr/>
          </p:nvSpPr>
          <p:spPr>
            <a:xfrm>
              <a:off x="6133223" y="3980104"/>
              <a:ext cx="2887595" cy="5572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dirty="0" smtClean="0"/>
                <a:t> </a:t>
              </a:r>
              <a:r>
                <a:rPr lang="ru-RU" b="1" dirty="0" smtClean="0">
                  <a:solidFill>
                    <a:srgbClr val="FF0000"/>
                  </a:solidFill>
                </a:rPr>
                <a:t>Первый Общероссийский </a:t>
              </a:r>
            </a:p>
            <a:p>
              <a:pPr algn="ctr">
                <a:lnSpc>
                  <a:spcPts val="1800"/>
                </a:lnSpc>
              </a:pPr>
              <a:r>
                <a:rPr lang="ru-RU" b="1" dirty="0" smtClean="0">
                  <a:solidFill>
                    <a:srgbClr val="FF0000"/>
                  </a:solidFill>
                </a:rPr>
                <a:t>конгресс инженеров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Группа 11"/>
            <p:cNvGrpSpPr/>
            <p:nvPr/>
          </p:nvGrpSpPr>
          <p:grpSpPr>
            <a:xfrm>
              <a:off x="2072050" y="4584632"/>
              <a:ext cx="6963474" cy="395208"/>
              <a:chOff x="2080805" y="4584632"/>
              <a:chExt cx="6547219" cy="395208"/>
            </a:xfrm>
          </p:grpSpPr>
          <p:sp>
            <p:nvSpPr>
              <p:cNvPr id="53" name="Title 20"/>
              <p:cNvSpPr txBox="1">
                <a:spLocks/>
              </p:cNvSpPr>
              <p:nvPr/>
            </p:nvSpPr>
            <p:spPr>
              <a:xfrm>
                <a:off x="2080805" y="4643736"/>
                <a:ext cx="2402740" cy="276999"/>
              </a:xfrm>
              <a:prstGeom prst="rect">
                <a:avLst/>
              </a:prstGeom>
            </p:spPr>
            <p:txBody>
              <a:bodyPr vert="horz" wrap="square" lIns="243852" tIns="0" rIns="243852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6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-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7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 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октября 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201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5 г.</a:t>
                </a:r>
                <a:endParaRPr lang="en-US" sz="1800" b="1" dirty="0">
                  <a:solidFill>
                    <a:schemeClr val="bg1"/>
                  </a:solidFill>
                  <a:latin typeface="+mn-lt"/>
                  <a:cs typeface="Roboto Regular"/>
                </a:endParaRPr>
              </a:p>
            </p:txBody>
          </p:sp>
          <p:sp>
            <p:nvSpPr>
              <p:cNvPr id="54" name="Title 20"/>
              <p:cNvSpPr txBox="1">
                <a:spLocks/>
              </p:cNvSpPr>
              <p:nvPr/>
            </p:nvSpPr>
            <p:spPr>
              <a:xfrm>
                <a:off x="4034188" y="4643736"/>
                <a:ext cx="2402740" cy="276999"/>
              </a:xfrm>
              <a:prstGeom prst="rect">
                <a:avLst/>
              </a:prstGeom>
            </p:spPr>
            <p:txBody>
              <a:bodyPr vert="horz" wrap="square" lIns="243852" tIns="0" rIns="243852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13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-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14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 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июня 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201</a:t>
                </a:r>
                <a:r>
                  <a:rPr lang="ru-RU" sz="1800" b="1" dirty="0">
                    <a:solidFill>
                      <a:schemeClr val="bg1"/>
                    </a:solidFill>
                    <a:latin typeface="+mn-lt"/>
                    <a:cs typeface="Roboto Regular"/>
                  </a:rPr>
                  <a:t>6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 г.</a:t>
                </a:r>
                <a:endParaRPr lang="en-US" sz="1800" b="1" dirty="0">
                  <a:solidFill>
                    <a:schemeClr val="bg1"/>
                  </a:solidFill>
                  <a:latin typeface="+mn-lt"/>
                  <a:cs typeface="Roboto Regular"/>
                </a:endParaRPr>
              </a:p>
            </p:txBody>
          </p:sp>
          <p:sp>
            <p:nvSpPr>
              <p:cNvPr id="56" name="AutoShape 7"/>
              <p:cNvSpPr>
                <a:spLocks/>
              </p:cNvSpPr>
              <p:nvPr/>
            </p:nvSpPr>
            <p:spPr bwMode="auto">
              <a:xfrm>
                <a:off x="6128234" y="4584632"/>
                <a:ext cx="2425670" cy="395208"/>
              </a:xfrm>
              <a:prstGeom prst="roundRect">
                <a:avLst>
                  <a:gd name="adj" fmla="val 50000"/>
                </a:avLst>
              </a:prstGeom>
              <a:solidFill>
                <a:srgbClr val="009900"/>
              </a:solidFill>
              <a:ln w="25400" cap="flat" cmpd="sng">
                <a:solidFill>
                  <a:srgbClr val="000000">
                    <a:alpha val="0"/>
                  </a:srgbClr>
                </a:solidFill>
                <a:prstDash val="solid"/>
                <a:miter lim="0"/>
                <a:headEnd/>
                <a:tailEnd/>
              </a:ln>
              <a:effectLst/>
              <a:extLst/>
            </p:spPr>
            <p:txBody>
              <a:bodyPr lIns="0" tIns="0" rIns="0" bIns="0" anchor="ctr"/>
              <a:lstStyle/>
              <a:p>
                <a:pPr defTabSz="1557945">
                  <a:defRPr/>
                </a:pPr>
                <a:endPara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Gill Sans" charset="0"/>
                </a:endParaRPr>
              </a:p>
            </p:txBody>
          </p:sp>
          <p:sp>
            <p:nvSpPr>
              <p:cNvPr id="58" name="Title 20"/>
              <p:cNvSpPr txBox="1">
                <a:spLocks/>
              </p:cNvSpPr>
              <p:nvPr/>
            </p:nvSpPr>
            <p:spPr>
              <a:xfrm>
                <a:off x="6054115" y="4643734"/>
                <a:ext cx="2573909" cy="276999"/>
              </a:xfrm>
              <a:prstGeom prst="rect">
                <a:avLst/>
              </a:prstGeom>
            </p:spPr>
            <p:txBody>
              <a:bodyPr vert="horz" wrap="square" lIns="243852" tIns="0" rIns="243852" bIns="0" rtlCol="0" anchor="ctr">
                <a:sp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2900" kern="1200">
                    <a:solidFill>
                      <a:schemeClr val="accent6"/>
                    </a:solidFill>
                    <a:latin typeface="Source Sans Pro ExtraLight"/>
                    <a:ea typeface="+mj-ea"/>
                    <a:cs typeface="Source Sans Pro ExtraLight"/>
                  </a:defRPr>
                </a:lvl1pPr>
              </a:lstStyle>
              <a:p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29-30 сентября </a:t>
                </a:r>
                <a:r>
                  <a:rPr lang="en-US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201</a:t>
                </a:r>
                <a:r>
                  <a:rPr lang="ru-RU" sz="1800" b="1" dirty="0">
                    <a:solidFill>
                      <a:schemeClr val="bg1"/>
                    </a:solidFill>
                    <a:latin typeface="+mn-lt"/>
                    <a:cs typeface="Roboto Regular"/>
                  </a:rPr>
                  <a:t>7</a:t>
                </a:r>
                <a:r>
                  <a:rPr lang="ru-RU" sz="1800" b="1" dirty="0" smtClean="0">
                    <a:solidFill>
                      <a:schemeClr val="bg1"/>
                    </a:solidFill>
                    <a:latin typeface="+mn-lt"/>
                    <a:cs typeface="Roboto Regular"/>
                  </a:rPr>
                  <a:t> г.</a:t>
                </a:r>
                <a:endParaRPr lang="en-US" sz="1800" b="1" dirty="0">
                  <a:solidFill>
                    <a:schemeClr val="bg1"/>
                  </a:solidFill>
                  <a:latin typeface="+mn-lt"/>
                  <a:cs typeface="Roboto Regular"/>
                </a:endParaRPr>
              </a:p>
            </p:txBody>
          </p:sp>
        </p:grpSp>
      </p:grpSp>
      <p:sp>
        <p:nvSpPr>
          <p:cNvPr id="63" name="Прямоугольник 62"/>
          <p:cNvSpPr/>
          <p:nvPr/>
        </p:nvSpPr>
        <p:spPr>
          <a:xfrm>
            <a:off x="5497446" y="987574"/>
            <a:ext cx="3646554" cy="461665"/>
          </a:xfrm>
          <a:prstGeom prst="rect">
            <a:avLst/>
          </a:prstGeom>
          <a:solidFill>
            <a:srgbClr val="009900"/>
          </a:solidFill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Конгресс инженеров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623" r="20023" b="857"/>
          <a:stretch/>
        </p:blipFill>
        <p:spPr bwMode="auto">
          <a:xfrm>
            <a:off x="1581444" y="987574"/>
            <a:ext cx="2763112" cy="143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2" descr="https://khabkrai.ru/photos/42982_x922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537" t="8960" r="15318" b="8733"/>
          <a:stretch/>
        </p:blipFill>
        <p:spPr bwMode="auto">
          <a:xfrm>
            <a:off x="-8815" y="702320"/>
            <a:ext cx="1352584" cy="11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\\Mejdunarotd\новая папка\Презентация ХК в ТПП\ФОТО\WorldSkills\f67e27d2cf8a8dfe44d540677d9faca41489470286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288" y="2362575"/>
            <a:ext cx="3059126" cy="172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099" y="2346645"/>
            <a:ext cx="2633046" cy="1758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377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18829583" y="4443959"/>
            <a:ext cx="590545" cy="572410"/>
            <a:chOff x="17756187" y="3352645"/>
            <a:chExt cx="1663942" cy="1663723"/>
          </a:xfrm>
        </p:grpSpPr>
        <p:sp>
          <p:nvSpPr>
            <p:cNvPr id="60" name="Oval 18"/>
            <p:cNvSpPr>
              <a:spLocks noChangeAspect="1"/>
            </p:cNvSpPr>
            <p:nvPr/>
          </p:nvSpPr>
          <p:spPr>
            <a:xfrm>
              <a:off x="17756187" y="3352645"/>
              <a:ext cx="1663942" cy="1663723"/>
            </a:xfrm>
            <a:prstGeom prst="ellipse">
              <a:avLst/>
            </a:prstGeom>
            <a:noFill/>
            <a:ln w="5715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11"/>
            <p:cNvSpPr>
              <a:spLocks noEditPoints="1"/>
            </p:cNvSpPr>
            <p:nvPr/>
          </p:nvSpPr>
          <p:spPr bwMode="auto">
            <a:xfrm>
              <a:off x="18114752" y="3724104"/>
              <a:ext cx="831267" cy="828798"/>
            </a:xfrm>
            <a:custGeom>
              <a:avLst/>
              <a:gdLst>
                <a:gd name="T0" fmla="*/ 839 w 852"/>
                <a:gd name="T1" fmla="*/ 4 h 850"/>
                <a:gd name="T2" fmla="*/ 824 w 852"/>
                <a:gd name="T3" fmla="*/ 0 h 850"/>
                <a:gd name="T4" fmla="*/ 810 w 852"/>
                <a:gd name="T5" fmla="*/ 5 h 850"/>
                <a:gd name="T6" fmla="*/ 13 w 852"/>
                <a:gd name="T7" fmla="*/ 536 h 850"/>
                <a:gd name="T8" fmla="*/ 1 w 852"/>
                <a:gd name="T9" fmla="*/ 561 h 850"/>
                <a:gd name="T10" fmla="*/ 18 w 852"/>
                <a:gd name="T11" fmla="*/ 583 h 850"/>
                <a:gd name="T12" fmla="*/ 225 w 852"/>
                <a:gd name="T13" fmla="*/ 666 h 850"/>
                <a:gd name="T14" fmla="*/ 323 w 852"/>
                <a:gd name="T15" fmla="*/ 837 h 850"/>
                <a:gd name="T16" fmla="*/ 346 w 852"/>
                <a:gd name="T17" fmla="*/ 850 h 850"/>
                <a:gd name="T18" fmla="*/ 346 w 852"/>
                <a:gd name="T19" fmla="*/ 850 h 850"/>
                <a:gd name="T20" fmla="*/ 369 w 852"/>
                <a:gd name="T21" fmla="*/ 837 h 850"/>
                <a:gd name="T22" fmla="*/ 424 w 852"/>
                <a:gd name="T23" fmla="*/ 745 h 850"/>
                <a:gd name="T24" fmla="*/ 682 w 852"/>
                <a:gd name="T25" fmla="*/ 848 h 850"/>
                <a:gd name="T26" fmla="*/ 691 w 852"/>
                <a:gd name="T27" fmla="*/ 850 h 850"/>
                <a:gd name="T28" fmla="*/ 705 w 852"/>
                <a:gd name="T29" fmla="*/ 847 h 850"/>
                <a:gd name="T30" fmla="*/ 718 w 852"/>
                <a:gd name="T31" fmla="*/ 828 h 850"/>
                <a:gd name="T32" fmla="*/ 850 w 852"/>
                <a:gd name="T33" fmla="*/ 31 h 850"/>
                <a:gd name="T34" fmla="*/ 839 w 852"/>
                <a:gd name="T35" fmla="*/ 4 h 850"/>
                <a:gd name="T36" fmla="*/ 84 w 852"/>
                <a:gd name="T37" fmla="*/ 552 h 850"/>
                <a:gd name="T38" fmla="*/ 700 w 852"/>
                <a:gd name="T39" fmla="*/ 142 h 850"/>
                <a:gd name="T40" fmla="*/ 252 w 852"/>
                <a:gd name="T41" fmla="*/ 621 h 850"/>
                <a:gd name="T42" fmla="*/ 245 w 852"/>
                <a:gd name="T43" fmla="*/ 616 h 850"/>
                <a:gd name="T44" fmla="*/ 84 w 852"/>
                <a:gd name="T45" fmla="*/ 552 h 850"/>
                <a:gd name="T46" fmla="*/ 272 w 852"/>
                <a:gd name="T47" fmla="*/ 639 h 850"/>
                <a:gd name="T48" fmla="*/ 271 w 852"/>
                <a:gd name="T49" fmla="*/ 639 h 850"/>
                <a:gd name="T50" fmla="*/ 774 w 852"/>
                <a:gd name="T51" fmla="*/ 101 h 850"/>
                <a:gd name="T52" fmla="*/ 346 w 852"/>
                <a:gd name="T53" fmla="*/ 769 h 850"/>
                <a:gd name="T54" fmla="*/ 272 w 852"/>
                <a:gd name="T55" fmla="*/ 639 h 850"/>
                <a:gd name="T56" fmla="*/ 671 w 852"/>
                <a:gd name="T57" fmla="*/ 787 h 850"/>
                <a:gd name="T58" fmla="*/ 444 w 852"/>
                <a:gd name="T59" fmla="*/ 696 h 850"/>
                <a:gd name="T60" fmla="*/ 427 w 852"/>
                <a:gd name="T61" fmla="*/ 693 h 850"/>
                <a:gd name="T62" fmla="*/ 777 w 852"/>
                <a:gd name="T63" fmla="*/ 151 h 850"/>
                <a:gd name="T64" fmla="*/ 671 w 852"/>
                <a:gd name="T65" fmla="*/ 787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2" h="850">
                  <a:moveTo>
                    <a:pt x="839" y="4"/>
                  </a:moveTo>
                  <a:cubicBezTo>
                    <a:pt x="834" y="2"/>
                    <a:pt x="829" y="0"/>
                    <a:pt x="824" y="0"/>
                  </a:cubicBezTo>
                  <a:cubicBezTo>
                    <a:pt x="819" y="0"/>
                    <a:pt x="814" y="2"/>
                    <a:pt x="810" y="5"/>
                  </a:cubicBezTo>
                  <a:cubicBezTo>
                    <a:pt x="13" y="536"/>
                    <a:pt x="13" y="536"/>
                    <a:pt x="13" y="536"/>
                  </a:cubicBezTo>
                  <a:cubicBezTo>
                    <a:pt x="5" y="541"/>
                    <a:pt x="0" y="551"/>
                    <a:pt x="1" y="561"/>
                  </a:cubicBezTo>
                  <a:cubicBezTo>
                    <a:pt x="2" y="570"/>
                    <a:pt x="9" y="579"/>
                    <a:pt x="18" y="583"/>
                  </a:cubicBezTo>
                  <a:cubicBezTo>
                    <a:pt x="225" y="666"/>
                    <a:pt x="225" y="666"/>
                    <a:pt x="225" y="666"/>
                  </a:cubicBezTo>
                  <a:cubicBezTo>
                    <a:pt x="323" y="837"/>
                    <a:pt x="323" y="837"/>
                    <a:pt x="323" y="837"/>
                  </a:cubicBezTo>
                  <a:cubicBezTo>
                    <a:pt x="328" y="845"/>
                    <a:pt x="337" y="850"/>
                    <a:pt x="346" y="850"/>
                  </a:cubicBezTo>
                  <a:cubicBezTo>
                    <a:pt x="346" y="850"/>
                    <a:pt x="346" y="850"/>
                    <a:pt x="346" y="850"/>
                  </a:cubicBezTo>
                  <a:cubicBezTo>
                    <a:pt x="356" y="850"/>
                    <a:pt x="364" y="845"/>
                    <a:pt x="369" y="837"/>
                  </a:cubicBezTo>
                  <a:cubicBezTo>
                    <a:pt x="424" y="745"/>
                    <a:pt x="424" y="745"/>
                    <a:pt x="424" y="745"/>
                  </a:cubicBezTo>
                  <a:cubicBezTo>
                    <a:pt x="682" y="848"/>
                    <a:pt x="682" y="848"/>
                    <a:pt x="682" y="848"/>
                  </a:cubicBezTo>
                  <a:cubicBezTo>
                    <a:pt x="685" y="849"/>
                    <a:pt x="688" y="850"/>
                    <a:pt x="691" y="850"/>
                  </a:cubicBezTo>
                  <a:cubicBezTo>
                    <a:pt x="696" y="850"/>
                    <a:pt x="700" y="849"/>
                    <a:pt x="705" y="847"/>
                  </a:cubicBezTo>
                  <a:cubicBezTo>
                    <a:pt x="712" y="843"/>
                    <a:pt x="716" y="836"/>
                    <a:pt x="718" y="828"/>
                  </a:cubicBezTo>
                  <a:cubicBezTo>
                    <a:pt x="850" y="31"/>
                    <a:pt x="850" y="31"/>
                    <a:pt x="850" y="31"/>
                  </a:cubicBezTo>
                  <a:cubicBezTo>
                    <a:pt x="852" y="21"/>
                    <a:pt x="848" y="10"/>
                    <a:pt x="839" y="4"/>
                  </a:cubicBezTo>
                  <a:close/>
                  <a:moveTo>
                    <a:pt x="84" y="552"/>
                  </a:moveTo>
                  <a:cubicBezTo>
                    <a:pt x="700" y="142"/>
                    <a:pt x="700" y="142"/>
                    <a:pt x="700" y="142"/>
                  </a:cubicBezTo>
                  <a:cubicBezTo>
                    <a:pt x="252" y="621"/>
                    <a:pt x="252" y="621"/>
                    <a:pt x="252" y="621"/>
                  </a:cubicBezTo>
                  <a:cubicBezTo>
                    <a:pt x="250" y="619"/>
                    <a:pt x="248" y="617"/>
                    <a:pt x="245" y="616"/>
                  </a:cubicBezTo>
                  <a:lnTo>
                    <a:pt x="84" y="552"/>
                  </a:lnTo>
                  <a:close/>
                  <a:moveTo>
                    <a:pt x="272" y="639"/>
                  </a:moveTo>
                  <a:cubicBezTo>
                    <a:pt x="272" y="639"/>
                    <a:pt x="271" y="639"/>
                    <a:pt x="271" y="639"/>
                  </a:cubicBezTo>
                  <a:cubicBezTo>
                    <a:pt x="774" y="101"/>
                    <a:pt x="774" y="101"/>
                    <a:pt x="774" y="101"/>
                  </a:cubicBezTo>
                  <a:cubicBezTo>
                    <a:pt x="346" y="769"/>
                    <a:pt x="346" y="769"/>
                    <a:pt x="346" y="769"/>
                  </a:cubicBezTo>
                  <a:lnTo>
                    <a:pt x="272" y="639"/>
                  </a:lnTo>
                  <a:close/>
                  <a:moveTo>
                    <a:pt x="671" y="787"/>
                  </a:moveTo>
                  <a:cubicBezTo>
                    <a:pt x="444" y="696"/>
                    <a:pt x="444" y="696"/>
                    <a:pt x="444" y="696"/>
                  </a:cubicBezTo>
                  <a:cubicBezTo>
                    <a:pt x="438" y="694"/>
                    <a:pt x="433" y="693"/>
                    <a:pt x="427" y="693"/>
                  </a:cubicBezTo>
                  <a:cubicBezTo>
                    <a:pt x="777" y="151"/>
                    <a:pt x="777" y="151"/>
                    <a:pt x="777" y="151"/>
                  </a:cubicBezTo>
                  <a:lnTo>
                    <a:pt x="671" y="7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43" name="Group 587"/>
          <p:cNvGrpSpPr>
            <a:grpSpLocks/>
          </p:cNvGrpSpPr>
          <p:nvPr/>
        </p:nvGrpSpPr>
        <p:grpSpPr bwMode="auto">
          <a:xfrm>
            <a:off x="7199012" y="2635619"/>
            <a:ext cx="406393" cy="369849"/>
            <a:chOff x="1389060" y="5719761"/>
            <a:chExt cx="452440" cy="400051"/>
          </a:xfrm>
          <a:solidFill>
            <a:schemeClr val="bg1"/>
          </a:solidFill>
        </p:grpSpPr>
        <p:sp>
          <p:nvSpPr>
            <p:cNvPr id="44" name="Freeform 533"/>
            <p:cNvSpPr>
              <a:spLocks noChangeArrowheads="1"/>
            </p:cNvSpPr>
            <p:nvPr/>
          </p:nvSpPr>
          <p:spPr bwMode="auto">
            <a:xfrm>
              <a:off x="1593850" y="5921374"/>
              <a:ext cx="42863" cy="39688"/>
            </a:xfrm>
            <a:custGeom>
              <a:avLst/>
              <a:gdLst>
                <a:gd name="T0" fmla="*/ 0 w 118"/>
                <a:gd name="T1" fmla="*/ 0 h 110"/>
                <a:gd name="T2" fmla="*/ 117 w 118"/>
                <a:gd name="T3" fmla="*/ 0 h 110"/>
                <a:gd name="T4" fmla="*/ 117 w 118"/>
                <a:gd name="T5" fmla="*/ 109 h 110"/>
                <a:gd name="T6" fmla="*/ 0 w 118"/>
                <a:gd name="T7" fmla="*/ 109 h 110"/>
                <a:gd name="T8" fmla="*/ 0 w 118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0">
                  <a:moveTo>
                    <a:pt x="0" y="0"/>
                  </a:moveTo>
                  <a:lnTo>
                    <a:pt x="117" y="0"/>
                  </a:lnTo>
                  <a:lnTo>
                    <a:pt x="117" y="109"/>
                  </a:lnTo>
                  <a:lnTo>
                    <a:pt x="0" y="10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Freeform 534"/>
            <p:cNvSpPr>
              <a:spLocks noChangeArrowheads="1"/>
            </p:cNvSpPr>
            <p:nvPr/>
          </p:nvSpPr>
          <p:spPr bwMode="auto">
            <a:xfrm>
              <a:off x="1593850" y="5984874"/>
              <a:ext cx="42863" cy="39688"/>
            </a:xfrm>
            <a:custGeom>
              <a:avLst/>
              <a:gdLst>
                <a:gd name="T0" fmla="*/ 0 w 118"/>
                <a:gd name="T1" fmla="*/ 0 h 110"/>
                <a:gd name="T2" fmla="*/ 117 w 118"/>
                <a:gd name="T3" fmla="*/ 0 h 110"/>
                <a:gd name="T4" fmla="*/ 117 w 118"/>
                <a:gd name="T5" fmla="*/ 109 h 110"/>
                <a:gd name="T6" fmla="*/ 0 w 118"/>
                <a:gd name="T7" fmla="*/ 109 h 110"/>
                <a:gd name="T8" fmla="*/ 0 w 118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110">
                  <a:moveTo>
                    <a:pt x="0" y="0"/>
                  </a:moveTo>
                  <a:lnTo>
                    <a:pt x="117" y="0"/>
                  </a:lnTo>
                  <a:lnTo>
                    <a:pt x="117" y="109"/>
                  </a:lnTo>
                  <a:lnTo>
                    <a:pt x="0" y="10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Freeform 535"/>
            <p:cNvSpPr>
              <a:spLocks noChangeArrowheads="1"/>
            </p:cNvSpPr>
            <p:nvPr/>
          </p:nvSpPr>
          <p:spPr bwMode="auto">
            <a:xfrm>
              <a:off x="1663700" y="5857874"/>
              <a:ext cx="39688" cy="39688"/>
            </a:xfrm>
            <a:custGeom>
              <a:avLst/>
              <a:gdLst>
                <a:gd name="T0" fmla="*/ 0 w 110"/>
                <a:gd name="T1" fmla="*/ 0 h 110"/>
                <a:gd name="T2" fmla="*/ 109 w 110"/>
                <a:gd name="T3" fmla="*/ 0 h 110"/>
                <a:gd name="T4" fmla="*/ 109 w 110"/>
                <a:gd name="T5" fmla="*/ 109 h 110"/>
                <a:gd name="T6" fmla="*/ 0 w 110"/>
                <a:gd name="T7" fmla="*/ 109 h 110"/>
                <a:gd name="T8" fmla="*/ 0 w 11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0">
                  <a:moveTo>
                    <a:pt x="0" y="0"/>
                  </a:moveTo>
                  <a:lnTo>
                    <a:pt x="109" y="0"/>
                  </a:lnTo>
                  <a:lnTo>
                    <a:pt x="109" y="109"/>
                  </a:lnTo>
                  <a:lnTo>
                    <a:pt x="0" y="10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Freeform 536"/>
            <p:cNvSpPr>
              <a:spLocks noChangeArrowheads="1"/>
            </p:cNvSpPr>
            <p:nvPr/>
          </p:nvSpPr>
          <p:spPr bwMode="auto">
            <a:xfrm>
              <a:off x="1663700" y="5921374"/>
              <a:ext cx="39688" cy="39688"/>
            </a:xfrm>
            <a:custGeom>
              <a:avLst/>
              <a:gdLst>
                <a:gd name="T0" fmla="*/ 0 w 110"/>
                <a:gd name="T1" fmla="*/ 0 h 110"/>
                <a:gd name="T2" fmla="*/ 109 w 110"/>
                <a:gd name="T3" fmla="*/ 0 h 110"/>
                <a:gd name="T4" fmla="*/ 109 w 110"/>
                <a:gd name="T5" fmla="*/ 109 h 110"/>
                <a:gd name="T6" fmla="*/ 0 w 110"/>
                <a:gd name="T7" fmla="*/ 109 h 110"/>
                <a:gd name="T8" fmla="*/ 0 w 11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0">
                  <a:moveTo>
                    <a:pt x="0" y="0"/>
                  </a:moveTo>
                  <a:lnTo>
                    <a:pt x="109" y="0"/>
                  </a:lnTo>
                  <a:lnTo>
                    <a:pt x="109" y="109"/>
                  </a:lnTo>
                  <a:lnTo>
                    <a:pt x="0" y="10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Freeform 537"/>
            <p:cNvSpPr>
              <a:spLocks noChangeArrowheads="1"/>
            </p:cNvSpPr>
            <p:nvPr/>
          </p:nvSpPr>
          <p:spPr bwMode="auto">
            <a:xfrm>
              <a:off x="1663700" y="5984874"/>
              <a:ext cx="39688" cy="39688"/>
            </a:xfrm>
            <a:custGeom>
              <a:avLst/>
              <a:gdLst>
                <a:gd name="T0" fmla="*/ 0 w 110"/>
                <a:gd name="T1" fmla="*/ 0 h 110"/>
                <a:gd name="T2" fmla="*/ 109 w 110"/>
                <a:gd name="T3" fmla="*/ 0 h 110"/>
                <a:gd name="T4" fmla="*/ 109 w 110"/>
                <a:gd name="T5" fmla="*/ 109 h 110"/>
                <a:gd name="T6" fmla="*/ 0 w 110"/>
                <a:gd name="T7" fmla="*/ 109 h 110"/>
                <a:gd name="T8" fmla="*/ 0 w 110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10">
                  <a:moveTo>
                    <a:pt x="0" y="0"/>
                  </a:moveTo>
                  <a:lnTo>
                    <a:pt x="109" y="0"/>
                  </a:lnTo>
                  <a:lnTo>
                    <a:pt x="109" y="109"/>
                  </a:lnTo>
                  <a:lnTo>
                    <a:pt x="0" y="109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Freeform 538"/>
            <p:cNvSpPr>
              <a:spLocks noChangeArrowheads="1"/>
            </p:cNvSpPr>
            <p:nvPr/>
          </p:nvSpPr>
          <p:spPr bwMode="auto">
            <a:xfrm>
              <a:off x="1389060" y="5719761"/>
              <a:ext cx="452440" cy="400051"/>
            </a:xfrm>
            <a:custGeom>
              <a:avLst/>
              <a:gdLst>
                <a:gd name="T0" fmla="*/ 1029 w 1255"/>
                <a:gd name="T1" fmla="*/ 75 h 1113"/>
                <a:gd name="T2" fmla="*/ 75 w 1255"/>
                <a:gd name="T3" fmla="*/ 0 h 1113"/>
                <a:gd name="T4" fmla="*/ 0 w 1255"/>
                <a:gd name="T5" fmla="*/ 953 h 1113"/>
                <a:gd name="T6" fmla="*/ 644 w 1255"/>
                <a:gd name="T7" fmla="*/ 1029 h 1113"/>
                <a:gd name="T8" fmla="*/ 1254 w 1255"/>
                <a:gd name="T9" fmla="*/ 736 h 1113"/>
                <a:gd name="T10" fmla="*/ 335 w 1255"/>
                <a:gd name="T11" fmla="*/ 75 h 1113"/>
                <a:gd name="T12" fmla="*/ 694 w 1255"/>
                <a:gd name="T13" fmla="*/ 167 h 1113"/>
                <a:gd name="T14" fmla="*/ 335 w 1255"/>
                <a:gd name="T15" fmla="*/ 75 h 1113"/>
                <a:gd name="T16" fmla="*/ 937 w 1255"/>
                <a:gd name="T17" fmla="*/ 251 h 1113"/>
                <a:gd name="T18" fmla="*/ 878 w 1255"/>
                <a:gd name="T19" fmla="*/ 368 h 1113"/>
                <a:gd name="T20" fmla="*/ 661 w 1255"/>
                <a:gd name="T21" fmla="*/ 385 h 1113"/>
                <a:gd name="T22" fmla="*/ 552 w 1255"/>
                <a:gd name="T23" fmla="*/ 494 h 1113"/>
                <a:gd name="T24" fmla="*/ 510 w 1255"/>
                <a:gd name="T25" fmla="*/ 736 h 1113"/>
                <a:gd name="T26" fmla="*/ 92 w 1255"/>
                <a:gd name="T27" fmla="*/ 920 h 1113"/>
                <a:gd name="T28" fmla="*/ 845 w 1255"/>
                <a:gd name="T29" fmla="*/ 435 h 1113"/>
                <a:gd name="T30" fmla="*/ 911 w 1255"/>
                <a:gd name="T31" fmla="*/ 435 h 1113"/>
                <a:gd name="T32" fmla="*/ 845 w 1255"/>
                <a:gd name="T33" fmla="*/ 435 h 1113"/>
                <a:gd name="T34" fmla="*/ 577 w 1255"/>
                <a:gd name="T35" fmla="*/ 769 h 1113"/>
                <a:gd name="T36" fmla="*/ 577 w 1255"/>
                <a:gd name="T37" fmla="*/ 703 h 1113"/>
                <a:gd name="T38" fmla="*/ 878 w 1255"/>
                <a:gd name="T39" fmla="*/ 1079 h 1113"/>
                <a:gd name="T40" fmla="*/ 878 w 1255"/>
                <a:gd name="T41" fmla="*/ 1004 h 1113"/>
                <a:gd name="T42" fmla="*/ 878 w 1255"/>
                <a:gd name="T43" fmla="*/ 1079 h 1113"/>
                <a:gd name="T44" fmla="*/ 945 w 1255"/>
                <a:gd name="T45" fmla="*/ 728 h 1113"/>
                <a:gd name="T46" fmla="*/ 878 w 1255"/>
                <a:gd name="T47" fmla="*/ 803 h 1113"/>
                <a:gd name="T48" fmla="*/ 661 w 1255"/>
                <a:gd name="T49" fmla="*/ 627 h 1113"/>
                <a:gd name="T50" fmla="*/ 694 w 1255"/>
                <a:gd name="T51" fmla="*/ 585 h 1113"/>
                <a:gd name="T52" fmla="*/ 878 w 1255"/>
                <a:gd name="T53" fmla="*/ 669 h 1113"/>
                <a:gd name="T54" fmla="*/ 1045 w 1255"/>
                <a:gd name="T55" fmla="*/ 544 h 1113"/>
                <a:gd name="T56" fmla="*/ 1087 w 1255"/>
                <a:gd name="T57" fmla="*/ 585 h 1113"/>
                <a:gd name="T58" fmla="*/ 1146 w 1255"/>
                <a:gd name="T59" fmla="*/ 736 h 1113"/>
                <a:gd name="T60" fmla="*/ 1221 w 1255"/>
                <a:gd name="T61" fmla="*/ 736 h 1113"/>
                <a:gd name="T62" fmla="*/ 1179 w 1255"/>
                <a:gd name="T63" fmla="*/ 769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5" h="1113">
                  <a:moveTo>
                    <a:pt x="1029" y="402"/>
                  </a:moveTo>
                  <a:cubicBezTo>
                    <a:pt x="1029" y="75"/>
                    <a:pt x="1029" y="75"/>
                    <a:pt x="1029" y="75"/>
                  </a:cubicBezTo>
                  <a:cubicBezTo>
                    <a:pt x="1029" y="34"/>
                    <a:pt x="995" y="0"/>
                    <a:pt x="9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953"/>
                    <a:pt x="0" y="953"/>
                    <a:pt x="0" y="953"/>
                  </a:cubicBezTo>
                  <a:cubicBezTo>
                    <a:pt x="0" y="995"/>
                    <a:pt x="34" y="1029"/>
                    <a:pt x="75" y="1029"/>
                  </a:cubicBezTo>
                  <a:cubicBezTo>
                    <a:pt x="644" y="1029"/>
                    <a:pt x="644" y="1029"/>
                    <a:pt x="644" y="1029"/>
                  </a:cubicBezTo>
                  <a:cubicBezTo>
                    <a:pt x="711" y="1079"/>
                    <a:pt x="795" y="1112"/>
                    <a:pt x="878" y="1112"/>
                  </a:cubicBezTo>
                  <a:cubicBezTo>
                    <a:pt x="1087" y="1112"/>
                    <a:pt x="1254" y="945"/>
                    <a:pt x="1254" y="736"/>
                  </a:cubicBezTo>
                  <a:cubicBezTo>
                    <a:pt x="1254" y="585"/>
                    <a:pt x="1162" y="460"/>
                    <a:pt x="1029" y="402"/>
                  </a:cubicBezTo>
                  <a:close/>
                  <a:moveTo>
                    <a:pt x="335" y="75"/>
                  </a:moveTo>
                  <a:cubicBezTo>
                    <a:pt x="694" y="75"/>
                    <a:pt x="694" y="75"/>
                    <a:pt x="694" y="75"/>
                  </a:cubicBezTo>
                  <a:cubicBezTo>
                    <a:pt x="694" y="167"/>
                    <a:pt x="694" y="167"/>
                    <a:pt x="694" y="167"/>
                  </a:cubicBezTo>
                  <a:cubicBezTo>
                    <a:pt x="335" y="167"/>
                    <a:pt x="335" y="167"/>
                    <a:pt x="335" y="167"/>
                  </a:cubicBezTo>
                  <a:lnTo>
                    <a:pt x="335" y="75"/>
                  </a:lnTo>
                  <a:close/>
                  <a:moveTo>
                    <a:pt x="92" y="251"/>
                  </a:moveTo>
                  <a:cubicBezTo>
                    <a:pt x="937" y="251"/>
                    <a:pt x="937" y="251"/>
                    <a:pt x="937" y="251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0" y="368"/>
                    <a:pt x="895" y="368"/>
                    <a:pt x="878" y="368"/>
                  </a:cubicBezTo>
                  <a:cubicBezTo>
                    <a:pt x="795" y="368"/>
                    <a:pt x="719" y="393"/>
                    <a:pt x="661" y="435"/>
                  </a:cubicBezTo>
                  <a:cubicBezTo>
                    <a:pt x="661" y="385"/>
                    <a:pt x="661" y="385"/>
                    <a:pt x="661" y="385"/>
                  </a:cubicBezTo>
                  <a:cubicBezTo>
                    <a:pt x="552" y="385"/>
                    <a:pt x="552" y="385"/>
                    <a:pt x="552" y="385"/>
                  </a:cubicBezTo>
                  <a:cubicBezTo>
                    <a:pt x="552" y="494"/>
                    <a:pt x="552" y="494"/>
                    <a:pt x="552" y="494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544" y="560"/>
                    <a:pt x="510" y="644"/>
                    <a:pt x="510" y="736"/>
                  </a:cubicBezTo>
                  <a:cubicBezTo>
                    <a:pt x="510" y="803"/>
                    <a:pt x="527" y="870"/>
                    <a:pt x="560" y="920"/>
                  </a:cubicBezTo>
                  <a:cubicBezTo>
                    <a:pt x="92" y="920"/>
                    <a:pt x="92" y="920"/>
                    <a:pt x="92" y="920"/>
                  </a:cubicBezTo>
                  <a:lnTo>
                    <a:pt x="92" y="251"/>
                  </a:lnTo>
                  <a:close/>
                  <a:moveTo>
                    <a:pt x="845" y="435"/>
                  </a:moveTo>
                  <a:cubicBezTo>
                    <a:pt x="845" y="418"/>
                    <a:pt x="861" y="402"/>
                    <a:pt x="878" y="402"/>
                  </a:cubicBezTo>
                  <a:cubicBezTo>
                    <a:pt x="895" y="402"/>
                    <a:pt x="911" y="418"/>
                    <a:pt x="911" y="435"/>
                  </a:cubicBezTo>
                  <a:cubicBezTo>
                    <a:pt x="911" y="452"/>
                    <a:pt x="895" y="468"/>
                    <a:pt x="878" y="468"/>
                  </a:cubicBezTo>
                  <a:cubicBezTo>
                    <a:pt x="861" y="468"/>
                    <a:pt x="845" y="452"/>
                    <a:pt x="845" y="435"/>
                  </a:cubicBezTo>
                  <a:close/>
                  <a:moveTo>
                    <a:pt x="610" y="736"/>
                  </a:moveTo>
                  <a:cubicBezTo>
                    <a:pt x="610" y="761"/>
                    <a:pt x="594" y="769"/>
                    <a:pt x="577" y="769"/>
                  </a:cubicBezTo>
                  <a:cubicBezTo>
                    <a:pt x="560" y="769"/>
                    <a:pt x="544" y="761"/>
                    <a:pt x="544" y="736"/>
                  </a:cubicBezTo>
                  <a:cubicBezTo>
                    <a:pt x="544" y="719"/>
                    <a:pt x="560" y="703"/>
                    <a:pt x="577" y="703"/>
                  </a:cubicBezTo>
                  <a:cubicBezTo>
                    <a:pt x="594" y="703"/>
                    <a:pt x="610" y="719"/>
                    <a:pt x="610" y="736"/>
                  </a:cubicBezTo>
                  <a:close/>
                  <a:moveTo>
                    <a:pt x="878" y="1079"/>
                  </a:moveTo>
                  <a:cubicBezTo>
                    <a:pt x="861" y="1079"/>
                    <a:pt x="845" y="1062"/>
                    <a:pt x="845" y="1045"/>
                  </a:cubicBezTo>
                  <a:cubicBezTo>
                    <a:pt x="845" y="1020"/>
                    <a:pt x="861" y="1004"/>
                    <a:pt x="878" y="1004"/>
                  </a:cubicBezTo>
                  <a:cubicBezTo>
                    <a:pt x="895" y="1004"/>
                    <a:pt x="911" y="1020"/>
                    <a:pt x="911" y="1045"/>
                  </a:cubicBezTo>
                  <a:cubicBezTo>
                    <a:pt x="911" y="1062"/>
                    <a:pt x="895" y="1079"/>
                    <a:pt x="878" y="1079"/>
                  </a:cubicBezTo>
                  <a:close/>
                  <a:moveTo>
                    <a:pt x="1087" y="585"/>
                  </a:moveTo>
                  <a:cubicBezTo>
                    <a:pt x="945" y="728"/>
                    <a:pt x="945" y="728"/>
                    <a:pt x="945" y="728"/>
                  </a:cubicBezTo>
                  <a:lnTo>
                    <a:pt x="945" y="736"/>
                  </a:lnTo>
                  <a:cubicBezTo>
                    <a:pt x="945" y="778"/>
                    <a:pt x="920" y="803"/>
                    <a:pt x="878" y="803"/>
                  </a:cubicBezTo>
                  <a:cubicBezTo>
                    <a:pt x="845" y="803"/>
                    <a:pt x="811" y="778"/>
                    <a:pt x="811" y="744"/>
                  </a:cubicBezTo>
                  <a:cubicBezTo>
                    <a:pt x="661" y="627"/>
                    <a:pt x="661" y="627"/>
                    <a:pt x="661" y="627"/>
                  </a:cubicBezTo>
                  <a:cubicBezTo>
                    <a:pt x="652" y="619"/>
                    <a:pt x="644" y="594"/>
                    <a:pt x="652" y="585"/>
                  </a:cubicBezTo>
                  <a:cubicBezTo>
                    <a:pt x="661" y="577"/>
                    <a:pt x="686" y="569"/>
                    <a:pt x="694" y="585"/>
                  </a:cubicBezTo>
                  <a:cubicBezTo>
                    <a:pt x="836" y="686"/>
                    <a:pt x="836" y="686"/>
                    <a:pt x="836" y="686"/>
                  </a:cubicBezTo>
                  <a:cubicBezTo>
                    <a:pt x="845" y="677"/>
                    <a:pt x="861" y="669"/>
                    <a:pt x="878" y="669"/>
                  </a:cubicBezTo>
                  <a:cubicBezTo>
                    <a:pt x="895" y="669"/>
                    <a:pt x="903" y="677"/>
                    <a:pt x="911" y="677"/>
                  </a:cubicBezTo>
                  <a:cubicBezTo>
                    <a:pt x="1045" y="544"/>
                    <a:pt x="1045" y="544"/>
                    <a:pt x="1045" y="544"/>
                  </a:cubicBezTo>
                  <a:cubicBezTo>
                    <a:pt x="1062" y="535"/>
                    <a:pt x="1079" y="535"/>
                    <a:pt x="1087" y="544"/>
                  </a:cubicBezTo>
                  <a:cubicBezTo>
                    <a:pt x="1104" y="552"/>
                    <a:pt x="1096" y="569"/>
                    <a:pt x="1087" y="585"/>
                  </a:cubicBezTo>
                  <a:close/>
                  <a:moveTo>
                    <a:pt x="1179" y="769"/>
                  </a:moveTo>
                  <a:cubicBezTo>
                    <a:pt x="1162" y="769"/>
                    <a:pt x="1146" y="761"/>
                    <a:pt x="1146" y="736"/>
                  </a:cubicBezTo>
                  <a:cubicBezTo>
                    <a:pt x="1146" y="719"/>
                    <a:pt x="1162" y="703"/>
                    <a:pt x="1179" y="703"/>
                  </a:cubicBezTo>
                  <a:cubicBezTo>
                    <a:pt x="1204" y="703"/>
                    <a:pt x="1221" y="719"/>
                    <a:pt x="1221" y="736"/>
                  </a:cubicBezTo>
                  <a:cubicBezTo>
                    <a:pt x="1221" y="761"/>
                    <a:pt x="1204" y="769"/>
                    <a:pt x="1179" y="769"/>
                  </a:cubicBezTo>
                  <a:close/>
                  <a:moveTo>
                    <a:pt x="1179" y="769"/>
                  </a:moveTo>
                  <a:lnTo>
                    <a:pt x="1179" y="769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0" name="Text Placeholder 3"/>
          <p:cNvSpPr txBox="1">
            <a:spLocks/>
          </p:cNvSpPr>
          <p:nvPr/>
        </p:nvSpPr>
        <p:spPr>
          <a:xfrm>
            <a:off x="0" y="-3167"/>
            <a:ext cx="9144000" cy="885265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– город открытый для сотрудничества</a:t>
            </a:r>
          </a:p>
        </p:txBody>
      </p:sp>
      <p:pic>
        <p:nvPicPr>
          <p:cNvPr id="51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751" y="604528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9" name="Группа 58"/>
          <p:cNvGrpSpPr/>
          <p:nvPr/>
        </p:nvGrpSpPr>
        <p:grpSpPr>
          <a:xfrm>
            <a:off x="225446" y="1758237"/>
            <a:ext cx="4123519" cy="3268637"/>
            <a:chOff x="5004048" y="953776"/>
            <a:chExt cx="4202441" cy="3400010"/>
          </a:xfrm>
        </p:grpSpPr>
        <p:grpSp>
          <p:nvGrpSpPr>
            <p:cNvPr id="73" name="Группа 72"/>
            <p:cNvGrpSpPr/>
            <p:nvPr/>
          </p:nvGrpSpPr>
          <p:grpSpPr>
            <a:xfrm>
              <a:off x="5004048" y="1508563"/>
              <a:ext cx="3213825" cy="2845223"/>
              <a:chOff x="3107110" y="1310415"/>
              <a:chExt cx="3213827" cy="2929506"/>
            </a:xfrm>
          </p:grpSpPr>
          <p:pic>
            <p:nvPicPr>
              <p:cNvPr id="77" name="Picture 3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2046" y="1310415"/>
                <a:ext cx="739874" cy="4932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" name="Прямоугольник 77"/>
              <p:cNvSpPr/>
              <p:nvPr/>
            </p:nvSpPr>
            <p:spPr>
              <a:xfrm>
                <a:off x="3851920" y="1372373"/>
                <a:ext cx="94600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КНР </a:t>
                </a:r>
                <a:endParaRPr lang="ru-RU" dirty="0"/>
              </a:p>
            </p:txBody>
          </p:sp>
          <p:sp>
            <p:nvSpPr>
              <p:cNvPr id="79" name="Прямоугольник 78"/>
              <p:cNvSpPr/>
              <p:nvPr/>
            </p:nvSpPr>
            <p:spPr>
              <a:xfrm>
                <a:off x="4971064" y="1372373"/>
                <a:ext cx="13498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347,5 млн </a:t>
                </a:r>
                <a:r>
                  <a:rPr lang="en-US" dirty="0" smtClean="0"/>
                  <a:t>$</a:t>
                </a:r>
                <a:r>
                  <a:rPr lang="ru-RU" dirty="0" smtClean="0"/>
                  <a:t> </a:t>
                </a:r>
                <a:endParaRPr lang="ru-RU" dirty="0"/>
              </a:p>
            </p:txBody>
          </p:sp>
          <p:pic>
            <p:nvPicPr>
              <p:cNvPr id="80" name="Picture 4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7110" y="1920227"/>
                <a:ext cx="735335" cy="4902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Прямоугольник 80"/>
              <p:cNvSpPr/>
              <p:nvPr/>
            </p:nvSpPr>
            <p:spPr>
              <a:xfrm>
                <a:off x="3857848" y="1980672"/>
                <a:ext cx="116196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Франция </a:t>
                </a:r>
                <a:endParaRPr lang="ru-RU" dirty="0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4971065" y="1986603"/>
                <a:ext cx="13498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44,5 млн </a:t>
                </a:r>
                <a:r>
                  <a:rPr lang="en-US" dirty="0" smtClean="0"/>
                  <a:t>$</a:t>
                </a:r>
                <a:r>
                  <a:rPr lang="ru-RU" dirty="0" smtClean="0"/>
                  <a:t> </a:t>
                </a:r>
                <a:endParaRPr lang="ru-RU" dirty="0"/>
              </a:p>
            </p:txBody>
          </p:sp>
          <p:pic>
            <p:nvPicPr>
              <p:cNvPr id="83" name="Picture 5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5841" y="2574284"/>
                <a:ext cx="714375" cy="4311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4" name="Прямоугольник 83"/>
              <p:cNvSpPr/>
              <p:nvPr/>
            </p:nvSpPr>
            <p:spPr>
              <a:xfrm>
                <a:off x="3842445" y="2596985"/>
                <a:ext cx="116196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США</a:t>
                </a:r>
                <a:endParaRPr lang="ru-RU" dirty="0"/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4971066" y="2596985"/>
                <a:ext cx="13498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28,8 млн </a:t>
                </a:r>
                <a:r>
                  <a:rPr lang="en-US" dirty="0" smtClean="0"/>
                  <a:t>$</a:t>
                </a:r>
                <a:r>
                  <a:rPr lang="ru-RU" dirty="0" smtClean="0"/>
                  <a:t> </a:t>
                </a:r>
                <a:endParaRPr lang="ru-RU" dirty="0"/>
              </a:p>
            </p:txBody>
          </p:sp>
          <p:pic>
            <p:nvPicPr>
              <p:cNvPr id="86" name="Picture 6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2513" y="3146370"/>
                <a:ext cx="735335" cy="441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7" name="Прямоугольник 86"/>
              <p:cNvSpPr/>
              <p:nvPr/>
            </p:nvSpPr>
            <p:spPr>
              <a:xfrm>
                <a:off x="3859758" y="3182304"/>
                <a:ext cx="116196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Германия</a:t>
                </a:r>
                <a:endParaRPr lang="ru-RU" dirty="0"/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4971066" y="3187590"/>
                <a:ext cx="13498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27,3 млн </a:t>
                </a:r>
                <a:r>
                  <a:rPr lang="en-US" dirty="0" smtClean="0"/>
                  <a:t>$</a:t>
                </a:r>
                <a:r>
                  <a:rPr lang="ru-RU" dirty="0" smtClean="0"/>
                  <a:t> </a:t>
                </a:r>
                <a:endParaRPr lang="ru-RU" dirty="0"/>
              </a:p>
            </p:txBody>
          </p:sp>
          <p:pic>
            <p:nvPicPr>
              <p:cNvPr id="89" name="Picture 7"/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3841" y="3732029"/>
                <a:ext cx="761838" cy="507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0" name="Прямоугольник 89"/>
              <p:cNvSpPr/>
              <p:nvPr/>
            </p:nvSpPr>
            <p:spPr>
              <a:xfrm>
                <a:off x="3885679" y="3786306"/>
                <a:ext cx="1161966" cy="395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Таиланд</a:t>
                </a:r>
                <a:endParaRPr lang="ru-RU" dirty="0"/>
              </a:p>
            </p:txBody>
          </p:sp>
          <p:sp>
            <p:nvSpPr>
              <p:cNvPr id="91" name="Прямоугольник 90"/>
              <p:cNvSpPr/>
              <p:nvPr/>
            </p:nvSpPr>
            <p:spPr>
              <a:xfrm>
                <a:off x="4971066" y="3732029"/>
                <a:ext cx="134987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ru-RU" dirty="0" smtClean="0"/>
                  <a:t>20,6 млн </a:t>
                </a:r>
                <a:r>
                  <a:rPr lang="en-US" dirty="0" smtClean="0"/>
                  <a:t>$</a:t>
                </a:r>
                <a:r>
                  <a:rPr lang="ru-RU" dirty="0" smtClean="0"/>
                  <a:t> </a:t>
                </a:r>
                <a:endParaRPr lang="ru-RU" dirty="0"/>
              </a:p>
            </p:txBody>
          </p:sp>
        </p:grpSp>
        <p:sp>
          <p:nvSpPr>
            <p:cNvPr id="74" name="Прямоугольник 73"/>
            <p:cNvSpPr/>
            <p:nvPr/>
          </p:nvSpPr>
          <p:spPr>
            <a:xfrm>
              <a:off x="7141587" y="953776"/>
              <a:ext cx="188203" cy="3494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900"/>
                </a:lnSpc>
              </a:pPr>
              <a:endParaRPr lang="ru-RU" b="1" dirty="0">
                <a:solidFill>
                  <a:srgbClr val="00478E"/>
                </a:solidFill>
              </a:endParaRPr>
            </a:p>
          </p:txBody>
        </p:sp>
        <p:sp>
          <p:nvSpPr>
            <p:cNvPr id="75" name="Правая фигурная скобка 74"/>
            <p:cNvSpPr/>
            <p:nvPr/>
          </p:nvSpPr>
          <p:spPr>
            <a:xfrm>
              <a:off x="8217873" y="1693073"/>
              <a:ext cx="314567" cy="2526139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8391703" y="2750089"/>
              <a:ext cx="814786" cy="6723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004692"/>
                  </a:solidFill>
                </a:rPr>
                <a:t>94% </a:t>
              </a:r>
            </a:p>
            <a:p>
              <a:pPr algn="ctr"/>
              <a:r>
                <a:rPr lang="ru-RU" b="1" dirty="0" smtClean="0">
                  <a:solidFill>
                    <a:srgbClr val="004692"/>
                  </a:solidFill>
                </a:rPr>
                <a:t>ВТО</a:t>
              </a:r>
              <a:endParaRPr lang="ru-RU" b="1" dirty="0">
                <a:solidFill>
                  <a:srgbClr val="004692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0" y="1716348"/>
            <a:ext cx="3549481" cy="528350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b="1" dirty="0">
                <a:solidFill>
                  <a:schemeClr val="bg1"/>
                </a:solidFill>
              </a:rPr>
              <a:t>ОБЪЁМ ВНЕШНЕЙ ТОРГОВЛИ</a:t>
            </a:r>
          </a:p>
          <a:p>
            <a:pPr algn="ctr">
              <a:lnSpc>
                <a:spcPts val="1600"/>
              </a:lnSpc>
            </a:pPr>
            <a:r>
              <a:rPr lang="ru-RU" dirty="0">
                <a:solidFill>
                  <a:schemeClr val="bg1"/>
                </a:solidFill>
              </a:rPr>
              <a:t>(основные страны-партнёры)</a:t>
            </a:r>
          </a:p>
        </p:txBody>
      </p:sp>
      <p:grpSp>
        <p:nvGrpSpPr>
          <p:cNvPr id="93" name="Группа 92"/>
          <p:cNvGrpSpPr/>
          <p:nvPr/>
        </p:nvGrpSpPr>
        <p:grpSpPr>
          <a:xfrm>
            <a:off x="5754637" y="843557"/>
            <a:ext cx="3256645" cy="1996799"/>
            <a:chOff x="5814108" y="788289"/>
            <a:chExt cx="3299255" cy="1995110"/>
          </a:xfrm>
        </p:grpSpPr>
        <p:sp>
          <p:nvSpPr>
            <p:cNvPr id="94" name="Freeform 282"/>
            <p:cNvSpPr>
              <a:spLocks noChangeAspect="1"/>
            </p:cNvSpPr>
            <p:nvPr/>
          </p:nvSpPr>
          <p:spPr bwMode="gray">
            <a:xfrm>
              <a:off x="5814108" y="788289"/>
              <a:ext cx="3299255" cy="1995110"/>
            </a:xfrm>
            <a:custGeom>
              <a:avLst/>
              <a:gdLst>
                <a:gd name="T0" fmla="*/ 3079 w 3166"/>
                <a:gd name="T1" fmla="*/ 181 h 1693"/>
                <a:gd name="T2" fmla="*/ 2964 w 3166"/>
                <a:gd name="T3" fmla="*/ 328 h 1693"/>
                <a:gd name="T4" fmla="*/ 2682 w 3166"/>
                <a:gd name="T5" fmla="*/ 394 h 1693"/>
                <a:gd name="T6" fmla="*/ 2593 w 3166"/>
                <a:gd name="T7" fmla="*/ 483 h 1693"/>
                <a:gd name="T8" fmla="*/ 2432 w 3166"/>
                <a:gd name="T9" fmla="*/ 575 h 1693"/>
                <a:gd name="T10" fmla="*/ 2290 w 3166"/>
                <a:gd name="T11" fmla="*/ 541 h 1693"/>
                <a:gd name="T12" fmla="*/ 2235 w 3166"/>
                <a:gd name="T13" fmla="*/ 456 h 1693"/>
                <a:gd name="T14" fmla="*/ 2211 w 3166"/>
                <a:gd name="T15" fmla="*/ 306 h 1693"/>
                <a:gd name="T16" fmla="*/ 2135 w 3166"/>
                <a:gd name="T17" fmla="*/ 345 h 1693"/>
                <a:gd name="T18" fmla="*/ 2081 w 3166"/>
                <a:gd name="T19" fmla="*/ 588 h 1693"/>
                <a:gd name="T20" fmla="*/ 2036 w 3166"/>
                <a:gd name="T21" fmla="*/ 404 h 1693"/>
                <a:gd name="T22" fmla="*/ 2077 w 3166"/>
                <a:gd name="T23" fmla="*/ 294 h 1693"/>
                <a:gd name="T24" fmla="*/ 2231 w 3166"/>
                <a:gd name="T25" fmla="*/ 279 h 1693"/>
                <a:gd name="T26" fmla="*/ 2111 w 3166"/>
                <a:gd name="T27" fmla="*/ 222 h 1693"/>
                <a:gd name="T28" fmla="*/ 2021 w 3166"/>
                <a:gd name="T29" fmla="*/ 160 h 1693"/>
                <a:gd name="T30" fmla="*/ 1811 w 3166"/>
                <a:gd name="T31" fmla="*/ 226 h 1693"/>
                <a:gd name="T32" fmla="*/ 1785 w 3166"/>
                <a:gd name="T33" fmla="*/ 86 h 1693"/>
                <a:gd name="T34" fmla="*/ 1640 w 3166"/>
                <a:gd name="T35" fmla="*/ 33 h 1693"/>
                <a:gd name="T36" fmla="*/ 888 w 3166"/>
                <a:gd name="T37" fmla="*/ 36 h 1693"/>
                <a:gd name="T38" fmla="*/ 133 w 3166"/>
                <a:gd name="T39" fmla="*/ 58 h 1693"/>
                <a:gd name="T40" fmla="*/ 101 w 3166"/>
                <a:gd name="T41" fmla="*/ 150 h 1693"/>
                <a:gd name="T42" fmla="*/ 4 w 3166"/>
                <a:gd name="T43" fmla="*/ 86 h 1693"/>
                <a:gd name="T44" fmla="*/ 46 w 3166"/>
                <a:gd name="T45" fmla="*/ 225 h 1693"/>
                <a:gd name="T46" fmla="*/ 47 w 3166"/>
                <a:gd name="T47" fmla="*/ 295 h 1693"/>
                <a:gd name="T48" fmla="*/ 27 w 3166"/>
                <a:gd name="T49" fmla="*/ 576 h 1693"/>
                <a:gd name="T50" fmla="*/ 98 w 3166"/>
                <a:gd name="T51" fmla="*/ 850 h 1693"/>
                <a:gd name="T52" fmla="*/ 130 w 3166"/>
                <a:gd name="T53" fmla="*/ 886 h 1693"/>
                <a:gd name="T54" fmla="*/ 223 w 3166"/>
                <a:gd name="T55" fmla="*/ 1056 h 1693"/>
                <a:gd name="T56" fmla="*/ 336 w 3166"/>
                <a:gd name="T57" fmla="*/ 1131 h 1693"/>
                <a:gd name="T58" fmla="*/ 989 w 3166"/>
                <a:gd name="T59" fmla="*/ 1276 h 1693"/>
                <a:gd name="T60" fmla="*/ 1294 w 3166"/>
                <a:gd name="T61" fmla="*/ 1430 h 1693"/>
                <a:gd name="T62" fmla="*/ 1501 w 3166"/>
                <a:gd name="T63" fmla="*/ 1624 h 1693"/>
                <a:gd name="T64" fmla="*/ 1515 w 3166"/>
                <a:gd name="T65" fmla="*/ 1515 h 1693"/>
                <a:gd name="T66" fmla="*/ 1564 w 3166"/>
                <a:gd name="T67" fmla="*/ 1480 h 1693"/>
                <a:gd name="T68" fmla="*/ 1629 w 3166"/>
                <a:gd name="T69" fmla="*/ 1410 h 1693"/>
                <a:gd name="T70" fmla="*/ 1784 w 3166"/>
                <a:gd name="T71" fmla="*/ 1405 h 1693"/>
                <a:gd name="T72" fmla="*/ 1912 w 3166"/>
                <a:gd name="T73" fmla="*/ 1435 h 1693"/>
                <a:gd name="T74" fmla="*/ 1905 w 3166"/>
                <a:gd name="T75" fmla="*/ 1382 h 1693"/>
                <a:gd name="T76" fmla="*/ 2012 w 3166"/>
                <a:gd name="T77" fmla="*/ 1367 h 1693"/>
                <a:gd name="T78" fmla="*/ 2117 w 3166"/>
                <a:gd name="T79" fmla="*/ 1377 h 1693"/>
                <a:gd name="T80" fmla="*/ 2264 w 3166"/>
                <a:gd name="T81" fmla="*/ 1424 h 1693"/>
                <a:gd name="T82" fmla="*/ 2323 w 3166"/>
                <a:gd name="T83" fmla="*/ 1587 h 1693"/>
                <a:gd name="T84" fmla="*/ 2409 w 3166"/>
                <a:gd name="T85" fmla="*/ 1690 h 1693"/>
                <a:gd name="T86" fmla="*/ 2365 w 3166"/>
                <a:gd name="T87" fmla="*/ 1348 h 1693"/>
                <a:gd name="T88" fmla="*/ 2446 w 3166"/>
                <a:gd name="T89" fmla="*/ 1228 h 1693"/>
                <a:gd name="T90" fmla="*/ 2579 w 3166"/>
                <a:gd name="T91" fmla="*/ 1118 h 1693"/>
                <a:gd name="T92" fmla="*/ 2645 w 3166"/>
                <a:gd name="T93" fmla="*/ 1037 h 1693"/>
                <a:gd name="T94" fmla="*/ 2634 w 3166"/>
                <a:gd name="T95" fmla="*/ 986 h 1693"/>
                <a:gd name="T96" fmla="*/ 2655 w 3166"/>
                <a:gd name="T97" fmla="*/ 940 h 1693"/>
                <a:gd name="T98" fmla="*/ 2654 w 3166"/>
                <a:gd name="T99" fmla="*/ 871 h 1693"/>
                <a:gd name="T100" fmla="*/ 2651 w 3166"/>
                <a:gd name="T101" fmla="*/ 857 h 1693"/>
                <a:gd name="T102" fmla="*/ 2661 w 3166"/>
                <a:gd name="T103" fmla="*/ 778 h 1693"/>
                <a:gd name="T104" fmla="*/ 2683 w 3166"/>
                <a:gd name="T105" fmla="*/ 867 h 1693"/>
                <a:gd name="T106" fmla="*/ 2708 w 3166"/>
                <a:gd name="T107" fmla="*/ 796 h 1693"/>
                <a:gd name="T108" fmla="*/ 2774 w 3166"/>
                <a:gd name="T109" fmla="*/ 727 h 1693"/>
                <a:gd name="T110" fmla="*/ 2843 w 3166"/>
                <a:gd name="T111" fmla="*/ 631 h 1693"/>
                <a:gd name="T112" fmla="*/ 3004 w 3166"/>
                <a:gd name="T113" fmla="*/ 602 h 1693"/>
                <a:gd name="T114" fmla="*/ 2957 w 3166"/>
                <a:gd name="T115" fmla="*/ 538 h 1693"/>
                <a:gd name="T116" fmla="*/ 3032 w 3166"/>
                <a:gd name="T117" fmla="*/ 440 h 1693"/>
                <a:gd name="T118" fmla="*/ 3107 w 3166"/>
                <a:gd name="T119" fmla="*/ 399 h 169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166" h="1693">
                  <a:moveTo>
                    <a:pt x="3165" y="365"/>
                  </a:moveTo>
                  <a:lnTo>
                    <a:pt x="3158" y="364"/>
                  </a:lnTo>
                  <a:lnTo>
                    <a:pt x="3160" y="361"/>
                  </a:lnTo>
                  <a:lnTo>
                    <a:pt x="3162" y="355"/>
                  </a:lnTo>
                  <a:lnTo>
                    <a:pt x="3162" y="344"/>
                  </a:lnTo>
                  <a:lnTo>
                    <a:pt x="3161" y="339"/>
                  </a:lnTo>
                  <a:lnTo>
                    <a:pt x="3160" y="343"/>
                  </a:lnTo>
                  <a:lnTo>
                    <a:pt x="3155" y="343"/>
                  </a:lnTo>
                  <a:lnTo>
                    <a:pt x="3146" y="342"/>
                  </a:lnTo>
                  <a:lnTo>
                    <a:pt x="3138" y="335"/>
                  </a:lnTo>
                  <a:lnTo>
                    <a:pt x="3135" y="330"/>
                  </a:lnTo>
                  <a:lnTo>
                    <a:pt x="3134" y="326"/>
                  </a:lnTo>
                  <a:lnTo>
                    <a:pt x="3134" y="310"/>
                  </a:lnTo>
                  <a:lnTo>
                    <a:pt x="3119" y="302"/>
                  </a:lnTo>
                  <a:lnTo>
                    <a:pt x="3119" y="246"/>
                  </a:lnTo>
                  <a:lnTo>
                    <a:pt x="3119" y="195"/>
                  </a:lnTo>
                  <a:lnTo>
                    <a:pt x="3093" y="170"/>
                  </a:lnTo>
                  <a:lnTo>
                    <a:pt x="3086" y="170"/>
                  </a:lnTo>
                  <a:lnTo>
                    <a:pt x="3079" y="181"/>
                  </a:lnTo>
                  <a:lnTo>
                    <a:pt x="3061" y="184"/>
                  </a:lnTo>
                  <a:lnTo>
                    <a:pt x="3049" y="179"/>
                  </a:lnTo>
                  <a:lnTo>
                    <a:pt x="3047" y="176"/>
                  </a:lnTo>
                  <a:lnTo>
                    <a:pt x="3044" y="170"/>
                  </a:lnTo>
                  <a:lnTo>
                    <a:pt x="3037" y="163"/>
                  </a:lnTo>
                  <a:lnTo>
                    <a:pt x="3031" y="162"/>
                  </a:lnTo>
                  <a:lnTo>
                    <a:pt x="3025" y="166"/>
                  </a:lnTo>
                  <a:lnTo>
                    <a:pt x="2998" y="211"/>
                  </a:lnTo>
                  <a:lnTo>
                    <a:pt x="2994" y="235"/>
                  </a:lnTo>
                  <a:lnTo>
                    <a:pt x="2988" y="247"/>
                  </a:lnTo>
                  <a:lnTo>
                    <a:pt x="2987" y="253"/>
                  </a:lnTo>
                  <a:lnTo>
                    <a:pt x="2982" y="262"/>
                  </a:lnTo>
                  <a:lnTo>
                    <a:pt x="2979" y="269"/>
                  </a:lnTo>
                  <a:lnTo>
                    <a:pt x="2975" y="305"/>
                  </a:lnTo>
                  <a:lnTo>
                    <a:pt x="2974" y="307"/>
                  </a:lnTo>
                  <a:lnTo>
                    <a:pt x="2967" y="312"/>
                  </a:lnTo>
                  <a:lnTo>
                    <a:pt x="2964" y="317"/>
                  </a:lnTo>
                  <a:lnTo>
                    <a:pt x="2963" y="322"/>
                  </a:lnTo>
                  <a:lnTo>
                    <a:pt x="2964" y="328"/>
                  </a:lnTo>
                  <a:lnTo>
                    <a:pt x="2964" y="330"/>
                  </a:lnTo>
                  <a:lnTo>
                    <a:pt x="2957" y="327"/>
                  </a:lnTo>
                  <a:lnTo>
                    <a:pt x="2956" y="328"/>
                  </a:lnTo>
                  <a:lnTo>
                    <a:pt x="2956" y="334"/>
                  </a:lnTo>
                  <a:lnTo>
                    <a:pt x="2945" y="330"/>
                  </a:lnTo>
                  <a:lnTo>
                    <a:pt x="2936" y="333"/>
                  </a:lnTo>
                  <a:lnTo>
                    <a:pt x="2934" y="335"/>
                  </a:lnTo>
                  <a:lnTo>
                    <a:pt x="2921" y="337"/>
                  </a:lnTo>
                  <a:lnTo>
                    <a:pt x="2918" y="340"/>
                  </a:lnTo>
                  <a:lnTo>
                    <a:pt x="2912" y="356"/>
                  </a:lnTo>
                  <a:lnTo>
                    <a:pt x="2910" y="356"/>
                  </a:lnTo>
                  <a:lnTo>
                    <a:pt x="2812" y="356"/>
                  </a:lnTo>
                  <a:lnTo>
                    <a:pt x="2737" y="356"/>
                  </a:lnTo>
                  <a:lnTo>
                    <a:pt x="2722" y="356"/>
                  </a:lnTo>
                  <a:lnTo>
                    <a:pt x="2706" y="371"/>
                  </a:lnTo>
                  <a:lnTo>
                    <a:pt x="2687" y="382"/>
                  </a:lnTo>
                  <a:lnTo>
                    <a:pt x="2684" y="387"/>
                  </a:lnTo>
                  <a:lnTo>
                    <a:pt x="2683" y="388"/>
                  </a:lnTo>
                  <a:lnTo>
                    <a:pt x="2682" y="394"/>
                  </a:lnTo>
                  <a:lnTo>
                    <a:pt x="2676" y="404"/>
                  </a:lnTo>
                  <a:lnTo>
                    <a:pt x="2655" y="418"/>
                  </a:lnTo>
                  <a:lnTo>
                    <a:pt x="2651" y="423"/>
                  </a:lnTo>
                  <a:lnTo>
                    <a:pt x="2652" y="428"/>
                  </a:lnTo>
                  <a:lnTo>
                    <a:pt x="2660" y="428"/>
                  </a:lnTo>
                  <a:lnTo>
                    <a:pt x="2663" y="431"/>
                  </a:lnTo>
                  <a:lnTo>
                    <a:pt x="2662" y="436"/>
                  </a:lnTo>
                  <a:lnTo>
                    <a:pt x="2659" y="439"/>
                  </a:lnTo>
                  <a:lnTo>
                    <a:pt x="2655" y="437"/>
                  </a:lnTo>
                  <a:lnTo>
                    <a:pt x="2654" y="440"/>
                  </a:lnTo>
                  <a:lnTo>
                    <a:pt x="2655" y="442"/>
                  </a:lnTo>
                  <a:lnTo>
                    <a:pt x="2660" y="448"/>
                  </a:lnTo>
                  <a:lnTo>
                    <a:pt x="2661" y="458"/>
                  </a:lnTo>
                  <a:lnTo>
                    <a:pt x="2660" y="466"/>
                  </a:lnTo>
                  <a:lnTo>
                    <a:pt x="2643" y="468"/>
                  </a:lnTo>
                  <a:lnTo>
                    <a:pt x="2627" y="480"/>
                  </a:lnTo>
                  <a:lnTo>
                    <a:pt x="2617" y="484"/>
                  </a:lnTo>
                  <a:lnTo>
                    <a:pt x="2597" y="484"/>
                  </a:lnTo>
                  <a:lnTo>
                    <a:pt x="2593" y="483"/>
                  </a:lnTo>
                  <a:lnTo>
                    <a:pt x="2582" y="486"/>
                  </a:lnTo>
                  <a:lnTo>
                    <a:pt x="2575" y="480"/>
                  </a:lnTo>
                  <a:lnTo>
                    <a:pt x="2560" y="477"/>
                  </a:lnTo>
                  <a:lnTo>
                    <a:pt x="2553" y="477"/>
                  </a:lnTo>
                  <a:lnTo>
                    <a:pt x="2532" y="479"/>
                  </a:lnTo>
                  <a:lnTo>
                    <a:pt x="2511" y="484"/>
                  </a:lnTo>
                  <a:lnTo>
                    <a:pt x="2501" y="489"/>
                  </a:lnTo>
                  <a:lnTo>
                    <a:pt x="2504" y="499"/>
                  </a:lnTo>
                  <a:lnTo>
                    <a:pt x="2509" y="506"/>
                  </a:lnTo>
                  <a:lnTo>
                    <a:pt x="2511" y="518"/>
                  </a:lnTo>
                  <a:lnTo>
                    <a:pt x="2499" y="531"/>
                  </a:lnTo>
                  <a:lnTo>
                    <a:pt x="2495" y="536"/>
                  </a:lnTo>
                  <a:lnTo>
                    <a:pt x="2491" y="538"/>
                  </a:lnTo>
                  <a:lnTo>
                    <a:pt x="2488" y="539"/>
                  </a:lnTo>
                  <a:lnTo>
                    <a:pt x="2478" y="549"/>
                  </a:lnTo>
                  <a:lnTo>
                    <a:pt x="2461" y="560"/>
                  </a:lnTo>
                  <a:lnTo>
                    <a:pt x="2452" y="566"/>
                  </a:lnTo>
                  <a:lnTo>
                    <a:pt x="2441" y="568"/>
                  </a:lnTo>
                  <a:lnTo>
                    <a:pt x="2432" y="575"/>
                  </a:lnTo>
                  <a:lnTo>
                    <a:pt x="2419" y="582"/>
                  </a:lnTo>
                  <a:lnTo>
                    <a:pt x="2404" y="585"/>
                  </a:lnTo>
                  <a:lnTo>
                    <a:pt x="2386" y="593"/>
                  </a:lnTo>
                  <a:lnTo>
                    <a:pt x="2350" y="614"/>
                  </a:lnTo>
                  <a:lnTo>
                    <a:pt x="2334" y="614"/>
                  </a:lnTo>
                  <a:lnTo>
                    <a:pt x="2316" y="620"/>
                  </a:lnTo>
                  <a:lnTo>
                    <a:pt x="2296" y="618"/>
                  </a:lnTo>
                  <a:lnTo>
                    <a:pt x="2294" y="614"/>
                  </a:lnTo>
                  <a:lnTo>
                    <a:pt x="2286" y="614"/>
                  </a:lnTo>
                  <a:lnTo>
                    <a:pt x="2281" y="613"/>
                  </a:lnTo>
                  <a:lnTo>
                    <a:pt x="2274" y="607"/>
                  </a:lnTo>
                  <a:lnTo>
                    <a:pt x="2259" y="602"/>
                  </a:lnTo>
                  <a:lnTo>
                    <a:pt x="2264" y="595"/>
                  </a:lnTo>
                  <a:lnTo>
                    <a:pt x="2278" y="581"/>
                  </a:lnTo>
                  <a:lnTo>
                    <a:pt x="2278" y="570"/>
                  </a:lnTo>
                  <a:lnTo>
                    <a:pt x="2283" y="558"/>
                  </a:lnTo>
                  <a:lnTo>
                    <a:pt x="2289" y="553"/>
                  </a:lnTo>
                  <a:lnTo>
                    <a:pt x="2289" y="545"/>
                  </a:lnTo>
                  <a:lnTo>
                    <a:pt x="2290" y="541"/>
                  </a:lnTo>
                  <a:lnTo>
                    <a:pt x="2296" y="534"/>
                  </a:lnTo>
                  <a:lnTo>
                    <a:pt x="2308" y="534"/>
                  </a:lnTo>
                  <a:lnTo>
                    <a:pt x="2316" y="507"/>
                  </a:lnTo>
                  <a:lnTo>
                    <a:pt x="2316" y="500"/>
                  </a:lnTo>
                  <a:lnTo>
                    <a:pt x="2315" y="502"/>
                  </a:lnTo>
                  <a:lnTo>
                    <a:pt x="2312" y="496"/>
                  </a:lnTo>
                  <a:lnTo>
                    <a:pt x="2308" y="489"/>
                  </a:lnTo>
                  <a:lnTo>
                    <a:pt x="2306" y="467"/>
                  </a:lnTo>
                  <a:lnTo>
                    <a:pt x="2305" y="456"/>
                  </a:lnTo>
                  <a:lnTo>
                    <a:pt x="2301" y="445"/>
                  </a:lnTo>
                  <a:lnTo>
                    <a:pt x="2289" y="425"/>
                  </a:lnTo>
                  <a:lnTo>
                    <a:pt x="2280" y="426"/>
                  </a:lnTo>
                  <a:lnTo>
                    <a:pt x="2263" y="434"/>
                  </a:lnTo>
                  <a:lnTo>
                    <a:pt x="2262" y="435"/>
                  </a:lnTo>
                  <a:lnTo>
                    <a:pt x="2256" y="451"/>
                  </a:lnTo>
                  <a:lnTo>
                    <a:pt x="2248" y="456"/>
                  </a:lnTo>
                  <a:lnTo>
                    <a:pt x="2242" y="458"/>
                  </a:lnTo>
                  <a:lnTo>
                    <a:pt x="2235" y="456"/>
                  </a:lnTo>
                  <a:lnTo>
                    <a:pt x="2232" y="451"/>
                  </a:lnTo>
                  <a:lnTo>
                    <a:pt x="2235" y="442"/>
                  </a:lnTo>
                  <a:lnTo>
                    <a:pt x="2240" y="432"/>
                  </a:lnTo>
                  <a:lnTo>
                    <a:pt x="2254" y="421"/>
                  </a:lnTo>
                  <a:lnTo>
                    <a:pt x="2258" y="412"/>
                  </a:lnTo>
                  <a:lnTo>
                    <a:pt x="2264" y="404"/>
                  </a:lnTo>
                  <a:lnTo>
                    <a:pt x="2267" y="398"/>
                  </a:lnTo>
                  <a:lnTo>
                    <a:pt x="2267" y="388"/>
                  </a:lnTo>
                  <a:lnTo>
                    <a:pt x="2263" y="367"/>
                  </a:lnTo>
                  <a:lnTo>
                    <a:pt x="2259" y="360"/>
                  </a:lnTo>
                  <a:lnTo>
                    <a:pt x="2259" y="353"/>
                  </a:lnTo>
                  <a:lnTo>
                    <a:pt x="2262" y="349"/>
                  </a:lnTo>
                  <a:lnTo>
                    <a:pt x="2263" y="348"/>
                  </a:lnTo>
                  <a:lnTo>
                    <a:pt x="2257" y="334"/>
                  </a:lnTo>
                  <a:lnTo>
                    <a:pt x="2251" y="328"/>
                  </a:lnTo>
                  <a:lnTo>
                    <a:pt x="2235" y="323"/>
                  </a:lnTo>
                  <a:lnTo>
                    <a:pt x="2229" y="318"/>
                  </a:lnTo>
                  <a:lnTo>
                    <a:pt x="2225" y="316"/>
                  </a:lnTo>
                  <a:lnTo>
                    <a:pt x="2211" y="306"/>
                  </a:lnTo>
                  <a:lnTo>
                    <a:pt x="2206" y="303"/>
                  </a:lnTo>
                  <a:lnTo>
                    <a:pt x="2199" y="305"/>
                  </a:lnTo>
                  <a:lnTo>
                    <a:pt x="2198" y="302"/>
                  </a:lnTo>
                  <a:lnTo>
                    <a:pt x="2186" y="299"/>
                  </a:lnTo>
                  <a:lnTo>
                    <a:pt x="2175" y="300"/>
                  </a:lnTo>
                  <a:lnTo>
                    <a:pt x="2170" y="307"/>
                  </a:lnTo>
                  <a:lnTo>
                    <a:pt x="2170" y="312"/>
                  </a:lnTo>
                  <a:lnTo>
                    <a:pt x="2171" y="318"/>
                  </a:lnTo>
                  <a:lnTo>
                    <a:pt x="2176" y="324"/>
                  </a:lnTo>
                  <a:lnTo>
                    <a:pt x="2173" y="327"/>
                  </a:lnTo>
                  <a:lnTo>
                    <a:pt x="2160" y="333"/>
                  </a:lnTo>
                  <a:lnTo>
                    <a:pt x="2151" y="334"/>
                  </a:lnTo>
                  <a:lnTo>
                    <a:pt x="2150" y="349"/>
                  </a:lnTo>
                  <a:lnTo>
                    <a:pt x="2149" y="360"/>
                  </a:lnTo>
                  <a:lnTo>
                    <a:pt x="2144" y="361"/>
                  </a:lnTo>
                  <a:lnTo>
                    <a:pt x="2140" y="367"/>
                  </a:lnTo>
                  <a:lnTo>
                    <a:pt x="2139" y="364"/>
                  </a:lnTo>
                  <a:lnTo>
                    <a:pt x="2138" y="351"/>
                  </a:lnTo>
                  <a:lnTo>
                    <a:pt x="2135" y="345"/>
                  </a:lnTo>
                  <a:lnTo>
                    <a:pt x="2130" y="349"/>
                  </a:lnTo>
                  <a:lnTo>
                    <a:pt x="2125" y="355"/>
                  </a:lnTo>
                  <a:lnTo>
                    <a:pt x="2112" y="362"/>
                  </a:lnTo>
                  <a:lnTo>
                    <a:pt x="2109" y="372"/>
                  </a:lnTo>
                  <a:lnTo>
                    <a:pt x="2104" y="378"/>
                  </a:lnTo>
                  <a:lnTo>
                    <a:pt x="2104" y="389"/>
                  </a:lnTo>
                  <a:lnTo>
                    <a:pt x="2103" y="396"/>
                  </a:lnTo>
                  <a:lnTo>
                    <a:pt x="2102" y="408"/>
                  </a:lnTo>
                  <a:lnTo>
                    <a:pt x="2103" y="412"/>
                  </a:lnTo>
                  <a:lnTo>
                    <a:pt x="2097" y="416"/>
                  </a:lnTo>
                  <a:lnTo>
                    <a:pt x="2095" y="435"/>
                  </a:lnTo>
                  <a:lnTo>
                    <a:pt x="2090" y="457"/>
                  </a:lnTo>
                  <a:lnTo>
                    <a:pt x="2097" y="480"/>
                  </a:lnTo>
                  <a:lnTo>
                    <a:pt x="2103" y="490"/>
                  </a:lnTo>
                  <a:lnTo>
                    <a:pt x="2106" y="499"/>
                  </a:lnTo>
                  <a:lnTo>
                    <a:pt x="2104" y="533"/>
                  </a:lnTo>
                  <a:lnTo>
                    <a:pt x="2095" y="559"/>
                  </a:lnTo>
                  <a:lnTo>
                    <a:pt x="2084" y="580"/>
                  </a:lnTo>
                  <a:lnTo>
                    <a:pt x="2081" y="588"/>
                  </a:lnTo>
                  <a:lnTo>
                    <a:pt x="2068" y="597"/>
                  </a:lnTo>
                  <a:lnTo>
                    <a:pt x="2054" y="606"/>
                  </a:lnTo>
                  <a:lnTo>
                    <a:pt x="2046" y="606"/>
                  </a:lnTo>
                  <a:lnTo>
                    <a:pt x="2039" y="602"/>
                  </a:lnTo>
                  <a:lnTo>
                    <a:pt x="2034" y="601"/>
                  </a:lnTo>
                  <a:lnTo>
                    <a:pt x="2032" y="595"/>
                  </a:lnTo>
                  <a:lnTo>
                    <a:pt x="2028" y="582"/>
                  </a:lnTo>
                  <a:lnTo>
                    <a:pt x="2020" y="560"/>
                  </a:lnTo>
                  <a:lnTo>
                    <a:pt x="2020" y="545"/>
                  </a:lnTo>
                  <a:lnTo>
                    <a:pt x="2020" y="533"/>
                  </a:lnTo>
                  <a:lnTo>
                    <a:pt x="2020" y="525"/>
                  </a:lnTo>
                  <a:lnTo>
                    <a:pt x="2016" y="506"/>
                  </a:lnTo>
                  <a:lnTo>
                    <a:pt x="2015" y="490"/>
                  </a:lnTo>
                  <a:lnTo>
                    <a:pt x="2018" y="477"/>
                  </a:lnTo>
                  <a:lnTo>
                    <a:pt x="2027" y="456"/>
                  </a:lnTo>
                  <a:lnTo>
                    <a:pt x="2027" y="442"/>
                  </a:lnTo>
                  <a:lnTo>
                    <a:pt x="2030" y="432"/>
                  </a:lnTo>
                  <a:lnTo>
                    <a:pt x="2036" y="413"/>
                  </a:lnTo>
                  <a:lnTo>
                    <a:pt x="2036" y="404"/>
                  </a:lnTo>
                  <a:lnTo>
                    <a:pt x="2038" y="391"/>
                  </a:lnTo>
                  <a:lnTo>
                    <a:pt x="2043" y="378"/>
                  </a:lnTo>
                  <a:lnTo>
                    <a:pt x="2053" y="362"/>
                  </a:lnTo>
                  <a:lnTo>
                    <a:pt x="2060" y="344"/>
                  </a:lnTo>
                  <a:lnTo>
                    <a:pt x="2058" y="334"/>
                  </a:lnTo>
                  <a:lnTo>
                    <a:pt x="2044" y="350"/>
                  </a:lnTo>
                  <a:lnTo>
                    <a:pt x="2043" y="359"/>
                  </a:lnTo>
                  <a:lnTo>
                    <a:pt x="2041" y="367"/>
                  </a:lnTo>
                  <a:lnTo>
                    <a:pt x="2034" y="369"/>
                  </a:lnTo>
                  <a:lnTo>
                    <a:pt x="2011" y="389"/>
                  </a:lnTo>
                  <a:lnTo>
                    <a:pt x="2011" y="385"/>
                  </a:lnTo>
                  <a:lnTo>
                    <a:pt x="2018" y="369"/>
                  </a:lnTo>
                  <a:lnTo>
                    <a:pt x="2021" y="364"/>
                  </a:lnTo>
                  <a:lnTo>
                    <a:pt x="2027" y="359"/>
                  </a:lnTo>
                  <a:lnTo>
                    <a:pt x="2034" y="346"/>
                  </a:lnTo>
                  <a:lnTo>
                    <a:pt x="2057" y="308"/>
                  </a:lnTo>
                  <a:lnTo>
                    <a:pt x="2066" y="296"/>
                  </a:lnTo>
                  <a:lnTo>
                    <a:pt x="2070" y="297"/>
                  </a:lnTo>
                  <a:lnTo>
                    <a:pt x="2077" y="294"/>
                  </a:lnTo>
                  <a:lnTo>
                    <a:pt x="2085" y="287"/>
                  </a:lnTo>
                  <a:lnTo>
                    <a:pt x="2084" y="307"/>
                  </a:lnTo>
                  <a:lnTo>
                    <a:pt x="2090" y="306"/>
                  </a:lnTo>
                  <a:lnTo>
                    <a:pt x="2107" y="287"/>
                  </a:lnTo>
                  <a:lnTo>
                    <a:pt x="2120" y="284"/>
                  </a:lnTo>
                  <a:lnTo>
                    <a:pt x="2136" y="281"/>
                  </a:lnTo>
                  <a:lnTo>
                    <a:pt x="2144" y="273"/>
                  </a:lnTo>
                  <a:lnTo>
                    <a:pt x="2155" y="270"/>
                  </a:lnTo>
                  <a:lnTo>
                    <a:pt x="2167" y="274"/>
                  </a:lnTo>
                  <a:lnTo>
                    <a:pt x="2178" y="279"/>
                  </a:lnTo>
                  <a:lnTo>
                    <a:pt x="2181" y="281"/>
                  </a:lnTo>
                  <a:lnTo>
                    <a:pt x="2184" y="286"/>
                  </a:lnTo>
                  <a:lnTo>
                    <a:pt x="2193" y="286"/>
                  </a:lnTo>
                  <a:lnTo>
                    <a:pt x="2194" y="279"/>
                  </a:lnTo>
                  <a:lnTo>
                    <a:pt x="2197" y="275"/>
                  </a:lnTo>
                  <a:lnTo>
                    <a:pt x="2202" y="278"/>
                  </a:lnTo>
                  <a:lnTo>
                    <a:pt x="2205" y="284"/>
                  </a:lnTo>
                  <a:lnTo>
                    <a:pt x="2224" y="279"/>
                  </a:lnTo>
                  <a:lnTo>
                    <a:pt x="2231" y="279"/>
                  </a:lnTo>
                  <a:lnTo>
                    <a:pt x="2231" y="278"/>
                  </a:lnTo>
                  <a:lnTo>
                    <a:pt x="2230" y="275"/>
                  </a:lnTo>
                  <a:lnTo>
                    <a:pt x="2225" y="272"/>
                  </a:lnTo>
                  <a:lnTo>
                    <a:pt x="2221" y="267"/>
                  </a:lnTo>
                  <a:lnTo>
                    <a:pt x="2215" y="263"/>
                  </a:lnTo>
                  <a:lnTo>
                    <a:pt x="2215" y="252"/>
                  </a:lnTo>
                  <a:lnTo>
                    <a:pt x="2213" y="246"/>
                  </a:lnTo>
                  <a:lnTo>
                    <a:pt x="2211" y="242"/>
                  </a:lnTo>
                  <a:lnTo>
                    <a:pt x="2209" y="238"/>
                  </a:lnTo>
                  <a:lnTo>
                    <a:pt x="2202" y="238"/>
                  </a:lnTo>
                  <a:lnTo>
                    <a:pt x="2187" y="240"/>
                  </a:lnTo>
                  <a:lnTo>
                    <a:pt x="2179" y="238"/>
                  </a:lnTo>
                  <a:lnTo>
                    <a:pt x="2171" y="233"/>
                  </a:lnTo>
                  <a:lnTo>
                    <a:pt x="2171" y="222"/>
                  </a:lnTo>
                  <a:lnTo>
                    <a:pt x="2168" y="216"/>
                  </a:lnTo>
                  <a:lnTo>
                    <a:pt x="2160" y="216"/>
                  </a:lnTo>
                  <a:lnTo>
                    <a:pt x="2150" y="221"/>
                  </a:lnTo>
                  <a:lnTo>
                    <a:pt x="2141" y="224"/>
                  </a:lnTo>
                  <a:lnTo>
                    <a:pt x="2111" y="222"/>
                  </a:lnTo>
                  <a:lnTo>
                    <a:pt x="2101" y="229"/>
                  </a:lnTo>
                  <a:lnTo>
                    <a:pt x="2092" y="232"/>
                  </a:lnTo>
                  <a:lnTo>
                    <a:pt x="2085" y="240"/>
                  </a:lnTo>
                  <a:lnTo>
                    <a:pt x="2080" y="242"/>
                  </a:lnTo>
                  <a:lnTo>
                    <a:pt x="2055" y="237"/>
                  </a:lnTo>
                  <a:lnTo>
                    <a:pt x="2047" y="238"/>
                  </a:lnTo>
                  <a:lnTo>
                    <a:pt x="2036" y="227"/>
                  </a:lnTo>
                  <a:lnTo>
                    <a:pt x="2030" y="217"/>
                  </a:lnTo>
                  <a:lnTo>
                    <a:pt x="2011" y="208"/>
                  </a:lnTo>
                  <a:lnTo>
                    <a:pt x="1995" y="210"/>
                  </a:lnTo>
                  <a:lnTo>
                    <a:pt x="1990" y="209"/>
                  </a:lnTo>
                  <a:lnTo>
                    <a:pt x="1983" y="216"/>
                  </a:lnTo>
                  <a:lnTo>
                    <a:pt x="1982" y="213"/>
                  </a:lnTo>
                  <a:lnTo>
                    <a:pt x="1983" y="200"/>
                  </a:lnTo>
                  <a:lnTo>
                    <a:pt x="1988" y="194"/>
                  </a:lnTo>
                  <a:lnTo>
                    <a:pt x="1995" y="190"/>
                  </a:lnTo>
                  <a:lnTo>
                    <a:pt x="2011" y="171"/>
                  </a:lnTo>
                  <a:lnTo>
                    <a:pt x="2020" y="165"/>
                  </a:lnTo>
                  <a:lnTo>
                    <a:pt x="2021" y="160"/>
                  </a:lnTo>
                  <a:lnTo>
                    <a:pt x="2018" y="159"/>
                  </a:lnTo>
                  <a:lnTo>
                    <a:pt x="2007" y="160"/>
                  </a:lnTo>
                  <a:lnTo>
                    <a:pt x="1996" y="163"/>
                  </a:lnTo>
                  <a:lnTo>
                    <a:pt x="1985" y="170"/>
                  </a:lnTo>
                  <a:lnTo>
                    <a:pt x="1969" y="179"/>
                  </a:lnTo>
                  <a:lnTo>
                    <a:pt x="1958" y="193"/>
                  </a:lnTo>
                  <a:lnTo>
                    <a:pt x="1947" y="199"/>
                  </a:lnTo>
                  <a:lnTo>
                    <a:pt x="1936" y="208"/>
                  </a:lnTo>
                  <a:lnTo>
                    <a:pt x="1921" y="211"/>
                  </a:lnTo>
                  <a:lnTo>
                    <a:pt x="1909" y="215"/>
                  </a:lnTo>
                  <a:lnTo>
                    <a:pt x="1890" y="229"/>
                  </a:lnTo>
                  <a:lnTo>
                    <a:pt x="1877" y="230"/>
                  </a:lnTo>
                  <a:lnTo>
                    <a:pt x="1856" y="227"/>
                  </a:lnTo>
                  <a:lnTo>
                    <a:pt x="1853" y="232"/>
                  </a:lnTo>
                  <a:lnTo>
                    <a:pt x="1851" y="230"/>
                  </a:lnTo>
                  <a:lnTo>
                    <a:pt x="1854" y="219"/>
                  </a:lnTo>
                  <a:lnTo>
                    <a:pt x="1854" y="209"/>
                  </a:lnTo>
                  <a:lnTo>
                    <a:pt x="1848" y="203"/>
                  </a:lnTo>
                  <a:lnTo>
                    <a:pt x="1811" y="226"/>
                  </a:lnTo>
                  <a:lnTo>
                    <a:pt x="1799" y="229"/>
                  </a:lnTo>
                  <a:lnTo>
                    <a:pt x="1790" y="227"/>
                  </a:lnTo>
                  <a:lnTo>
                    <a:pt x="1785" y="221"/>
                  </a:lnTo>
                  <a:lnTo>
                    <a:pt x="1792" y="213"/>
                  </a:lnTo>
                  <a:lnTo>
                    <a:pt x="1831" y="179"/>
                  </a:lnTo>
                  <a:lnTo>
                    <a:pt x="1872" y="145"/>
                  </a:lnTo>
                  <a:lnTo>
                    <a:pt x="1892" y="138"/>
                  </a:lnTo>
                  <a:lnTo>
                    <a:pt x="1915" y="118"/>
                  </a:lnTo>
                  <a:lnTo>
                    <a:pt x="1910" y="118"/>
                  </a:lnTo>
                  <a:lnTo>
                    <a:pt x="1896" y="111"/>
                  </a:lnTo>
                  <a:lnTo>
                    <a:pt x="1870" y="111"/>
                  </a:lnTo>
                  <a:lnTo>
                    <a:pt x="1853" y="103"/>
                  </a:lnTo>
                  <a:lnTo>
                    <a:pt x="1844" y="104"/>
                  </a:lnTo>
                  <a:lnTo>
                    <a:pt x="1831" y="111"/>
                  </a:lnTo>
                  <a:lnTo>
                    <a:pt x="1824" y="112"/>
                  </a:lnTo>
                  <a:lnTo>
                    <a:pt x="1812" y="106"/>
                  </a:lnTo>
                  <a:lnTo>
                    <a:pt x="1805" y="96"/>
                  </a:lnTo>
                  <a:lnTo>
                    <a:pt x="1792" y="92"/>
                  </a:lnTo>
                  <a:lnTo>
                    <a:pt x="1785" y="86"/>
                  </a:lnTo>
                  <a:lnTo>
                    <a:pt x="1776" y="84"/>
                  </a:lnTo>
                  <a:lnTo>
                    <a:pt x="1772" y="81"/>
                  </a:lnTo>
                  <a:lnTo>
                    <a:pt x="1765" y="74"/>
                  </a:lnTo>
                  <a:lnTo>
                    <a:pt x="1757" y="68"/>
                  </a:lnTo>
                  <a:lnTo>
                    <a:pt x="1747" y="64"/>
                  </a:lnTo>
                  <a:lnTo>
                    <a:pt x="1721" y="63"/>
                  </a:lnTo>
                  <a:lnTo>
                    <a:pt x="1713" y="68"/>
                  </a:lnTo>
                  <a:lnTo>
                    <a:pt x="1702" y="68"/>
                  </a:lnTo>
                  <a:lnTo>
                    <a:pt x="1695" y="66"/>
                  </a:lnTo>
                  <a:lnTo>
                    <a:pt x="1695" y="64"/>
                  </a:lnTo>
                  <a:lnTo>
                    <a:pt x="1693" y="63"/>
                  </a:lnTo>
                  <a:lnTo>
                    <a:pt x="1679" y="59"/>
                  </a:lnTo>
                  <a:lnTo>
                    <a:pt x="1675" y="55"/>
                  </a:lnTo>
                  <a:lnTo>
                    <a:pt x="1665" y="58"/>
                  </a:lnTo>
                  <a:lnTo>
                    <a:pt x="1661" y="58"/>
                  </a:lnTo>
                  <a:lnTo>
                    <a:pt x="1660" y="55"/>
                  </a:lnTo>
                  <a:lnTo>
                    <a:pt x="1651" y="57"/>
                  </a:lnTo>
                  <a:lnTo>
                    <a:pt x="1643" y="34"/>
                  </a:lnTo>
                  <a:lnTo>
                    <a:pt x="1640" y="33"/>
                  </a:lnTo>
                  <a:lnTo>
                    <a:pt x="1629" y="1"/>
                  </a:lnTo>
                  <a:lnTo>
                    <a:pt x="1622" y="0"/>
                  </a:lnTo>
                  <a:lnTo>
                    <a:pt x="1617" y="0"/>
                  </a:lnTo>
                  <a:lnTo>
                    <a:pt x="1617" y="36"/>
                  </a:lnTo>
                  <a:lnTo>
                    <a:pt x="1558" y="36"/>
                  </a:lnTo>
                  <a:lnTo>
                    <a:pt x="1503" y="36"/>
                  </a:lnTo>
                  <a:lnTo>
                    <a:pt x="1491" y="36"/>
                  </a:lnTo>
                  <a:lnTo>
                    <a:pt x="1445" y="36"/>
                  </a:lnTo>
                  <a:lnTo>
                    <a:pt x="1397" y="36"/>
                  </a:lnTo>
                  <a:lnTo>
                    <a:pt x="1344" y="36"/>
                  </a:lnTo>
                  <a:lnTo>
                    <a:pt x="1294" y="36"/>
                  </a:lnTo>
                  <a:lnTo>
                    <a:pt x="1277" y="36"/>
                  </a:lnTo>
                  <a:lnTo>
                    <a:pt x="1130" y="36"/>
                  </a:lnTo>
                  <a:lnTo>
                    <a:pt x="1086" y="36"/>
                  </a:lnTo>
                  <a:lnTo>
                    <a:pt x="1032" y="36"/>
                  </a:lnTo>
                  <a:lnTo>
                    <a:pt x="983" y="36"/>
                  </a:lnTo>
                  <a:lnTo>
                    <a:pt x="936" y="36"/>
                  </a:lnTo>
                  <a:lnTo>
                    <a:pt x="888" y="36"/>
                  </a:lnTo>
                  <a:lnTo>
                    <a:pt x="834" y="36"/>
                  </a:lnTo>
                  <a:lnTo>
                    <a:pt x="802" y="36"/>
                  </a:lnTo>
                  <a:lnTo>
                    <a:pt x="753" y="34"/>
                  </a:lnTo>
                  <a:lnTo>
                    <a:pt x="699" y="34"/>
                  </a:lnTo>
                  <a:lnTo>
                    <a:pt x="649" y="34"/>
                  </a:lnTo>
                  <a:lnTo>
                    <a:pt x="580" y="34"/>
                  </a:lnTo>
                  <a:lnTo>
                    <a:pt x="471" y="34"/>
                  </a:lnTo>
                  <a:lnTo>
                    <a:pt x="418" y="34"/>
                  </a:lnTo>
                  <a:lnTo>
                    <a:pt x="365" y="34"/>
                  </a:lnTo>
                  <a:lnTo>
                    <a:pt x="320" y="34"/>
                  </a:lnTo>
                  <a:lnTo>
                    <a:pt x="270" y="34"/>
                  </a:lnTo>
                  <a:lnTo>
                    <a:pt x="218" y="34"/>
                  </a:lnTo>
                  <a:lnTo>
                    <a:pt x="167" y="34"/>
                  </a:lnTo>
                  <a:lnTo>
                    <a:pt x="105" y="34"/>
                  </a:lnTo>
                  <a:lnTo>
                    <a:pt x="108" y="43"/>
                  </a:lnTo>
                  <a:lnTo>
                    <a:pt x="113" y="50"/>
                  </a:lnTo>
                  <a:lnTo>
                    <a:pt x="121" y="50"/>
                  </a:lnTo>
                  <a:lnTo>
                    <a:pt x="129" y="53"/>
                  </a:lnTo>
                  <a:lnTo>
                    <a:pt x="133" y="58"/>
                  </a:lnTo>
                  <a:lnTo>
                    <a:pt x="132" y="59"/>
                  </a:lnTo>
                  <a:lnTo>
                    <a:pt x="128" y="57"/>
                  </a:lnTo>
                  <a:lnTo>
                    <a:pt x="124" y="58"/>
                  </a:lnTo>
                  <a:lnTo>
                    <a:pt x="124" y="66"/>
                  </a:lnTo>
                  <a:lnTo>
                    <a:pt x="119" y="74"/>
                  </a:lnTo>
                  <a:lnTo>
                    <a:pt x="116" y="75"/>
                  </a:lnTo>
                  <a:lnTo>
                    <a:pt x="116" y="76"/>
                  </a:lnTo>
                  <a:lnTo>
                    <a:pt x="122" y="81"/>
                  </a:lnTo>
                  <a:lnTo>
                    <a:pt x="127" y="84"/>
                  </a:lnTo>
                  <a:lnTo>
                    <a:pt x="128" y="87"/>
                  </a:lnTo>
                  <a:lnTo>
                    <a:pt x="133" y="103"/>
                  </a:lnTo>
                  <a:lnTo>
                    <a:pt x="133" y="119"/>
                  </a:lnTo>
                  <a:lnTo>
                    <a:pt x="132" y="133"/>
                  </a:lnTo>
                  <a:lnTo>
                    <a:pt x="130" y="133"/>
                  </a:lnTo>
                  <a:lnTo>
                    <a:pt x="127" y="125"/>
                  </a:lnTo>
                  <a:lnTo>
                    <a:pt x="124" y="125"/>
                  </a:lnTo>
                  <a:lnTo>
                    <a:pt x="118" y="127"/>
                  </a:lnTo>
                  <a:lnTo>
                    <a:pt x="111" y="143"/>
                  </a:lnTo>
                  <a:lnTo>
                    <a:pt x="101" y="150"/>
                  </a:lnTo>
                  <a:lnTo>
                    <a:pt x="98" y="155"/>
                  </a:lnTo>
                  <a:lnTo>
                    <a:pt x="101" y="156"/>
                  </a:lnTo>
                  <a:lnTo>
                    <a:pt x="101" y="162"/>
                  </a:lnTo>
                  <a:lnTo>
                    <a:pt x="92" y="162"/>
                  </a:lnTo>
                  <a:lnTo>
                    <a:pt x="92" y="151"/>
                  </a:lnTo>
                  <a:lnTo>
                    <a:pt x="101" y="130"/>
                  </a:lnTo>
                  <a:lnTo>
                    <a:pt x="103" y="127"/>
                  </a:lnTo>
                  <a:lnTo>
                    <a:pt x="109" y="124"/>
                  </a:lnTo>
                  <a:lnTo>
                    <a:pt x="111" y="122"/>
                  </a:lnTo>
                  <a:lnTo>
                    <a:pt x="112" y="112"/>
                  </a:lnTo>
                  <a:lnTo>
                    <a:pt x="109" y="104"/>
                  </a:lnTo>
                  <a:lnTo>
                    <a:pt x="98" y="106"/>
                  </a:lnTo>
                  <a:lnTo>
                    <a:pt x="84" y="100"/>
                  </a:lnTo>
                  <a:lnTo>
                    <a:pt x="70" y="101"/>
                  </a:lnTo>
                  <a:lnTo>
                    <a:pt x="58" y="98"/>
                  </a:lnTo>
                  <a:lnTo>
                    <a:pt x="48" y="98"/>
                  </a:lnTo>
                  <a:lnTo>
                    <a:pt x="19" y="87"/>
                  </a:lnTo>
                  <a:lnTo>
                    <a:pt x="9" y="81"/>
                  </a:lnTo>
                  <a:lnTo>
                    <a:pt x="4" y="86"/>
                  </a:lnTo>
                  <a:lnTo>
                    <a:pt x="1" y="96"/>
                  </a:lnTo>
                  <a:lnTo>
                    <a:pt x="0" y="106"/>
                  </a:lnTo>
                  <a:lnTo>
                    <a:pt x="3" y="113"/>
                  </a:lnTo>
                  <a:lnTo>
                    <a:pt x="6" y="122"/>
                  </a:lnTo>
                  <a:lnTo>
                    <a:pt x="15" y="131"/>
                  </a:lnTo>
                  <a:lnTo>
                    <a:pt x="21" y="147"/>
                  </a:lnTo>
                  <a:lnTo>
                    <a:pt x="28" y="181"/>
                  </a:lnTo>
                  <a:lnTo>
                    <a:pt x="32" y="193"/>
                  </a:lnTo>
                  <a:lnTo>
                    <a:pt x="33" y="194"/>
                  </a:lnTo>
                  <a:lnTo>
                    <a:pt x="38" y="188"/>
                  </a:lnTo>
                  <a:lnTo>
                    <a:pt x="42" y="193"/>
                  </a:lnTo>
                  <a:lnTo>
                    <a:pt x="41" y="199"/>
                  </a:lnTo>
                  <a:lnTo>
                    <a:pt x="37" y="205"/>
                  </a:lnTo>
                  <a:lnTo>
                    <a:pt x="37" y="211"/>
                  </a:lnTo>
                  <a:lnTo>
                    <a:pt x="38" y="215"/>
                  </a:lnTo>
                  <a:lnTo>
                    <a:pt x="42" y="216"/>
                  </a:lnTo>
                  <a:lnTo>
                    <a:pt x="46" y="215"/>
                  </a:lnTo>
                  <a:lnTo>
                    <a:pt x="47" y="217"/>
                  </a:lnTo>
                  <a:lnTo>
                    <a:pt x="46" y="225"/>
                  </a:lnTo>
                  <a:lnTo>
                    <a:pt x="47" y="236"/>
                  </a:lnTo>
                  <a:lnTo>
                    <a:pt x="46" y="240"/>
                  </a:lnTo>
                  <a:lnTo>
                    <a:pt x="43" y="238"/>
                  </a:lnTo>
                  <a:lnTo>
                    <a:pt x="42" y="229"/>
                  </a:lnTo>
                  <a:lnTo>
                    <a:pt x="38" y="225"/>
                  </a:lnTo>
                  <a:lnTo>
                    <a:pt x="37" y="238"/>
                  </a:lnTo>
                  <a:lnTo>
                    <a:pt x="39" y="246"/>
                  </a:lnTo>
                  <a:lnTo>
                    <a:pt x="47" y="252"/>
                  </a:lnTo>
                  <a:lnTo>
                    <a:pt x="68" y="251"/>
                  </a:lnTo>
                  <a:lnTo>
                    <a:pt x="74" y="257"/>
                  </a:lnTo>
                  <a:lnTo>
                    <a:pt x="81" y="260"/>
                  </a:lnTo>
                  <a:lnTo>
                    <a:pt x="80" y="264"/>
                  </a:lnTo>
                  <a:lnTo>
                    <a:pt x="68" y="259"/>
                  </a:lnTo>
                  <a:lnTo>
                    <a:pt x="48" y="262"/>
                  </a:lnTo>
                  <a:lnTo>
                    <a:pt x="46" y="264"/>
                  </a:lnTo>
                  <a:lnTo>
                    <a:pt x="44" y="269"/>
                  </a:lnTo>
                  <a:lnTo>
                    <a:pt x="43" y="285"/>
                  </a:lnTo>
                  <a:lnTo>
                    <a:pt x="43" y="291"/>
                  </a:lnTo>
                  <a:lnTo>
                    <a:pt x="47" y="295"/>
                  </a:lnTo>
                  <a:lnTo>
                    <a:pt x="44" y="301"/>
                  </a:lnTo>
                  <a:lnTo>
                    <a:pt x="46" y="312"/>
                  </a:lnTo>
                  <a:lnTo>
                    <a:pt x="42" y="321"/>
                  </a:lnTo>
                  <a:lnTo>
                    <a:pt x="41" y="353"/>
                  </a:lnTo>
                  <a:lnTo>
                    <a:pt x="37" y="366"/>
                  </a:lnTo>
                  <a:lnTo>
                    <a:pt x="38" y="409"/>
                  </a:lnTo>
                  <a:lnTo>
                    <a:pt x="36" y="419"/>
                  </a:lnTo>
                  <a:lnTo>
                    <a:pt x="36" y="431"/>
                  </a:lnTo>
                  <a:lnTo>
                    <a:pt x="30" y="457"/>
                  </a:lnTo>
                  <a:lnTo>
                    <a:pt x="28" y="464"/>
                  </a:lnTo>
                  <a:lnTo>
                    <a:pt x="30" y="466"/>
                  </a:lnTo>
                  <a:lnTo>
                    <a:pt x="31" y="466"/>
                  </a:lnTo>
                  <a:lnTo>
                    <a:pt x="32" y="474"/>
                  </a:lnTo>
                  <a:lnTo>
                    <a:pt x="26" y="478"/>
                  </a:lnTo>
                  <a:lnTo>
                    <a:pt x="20" y="488"/>
                  </a:lnTo>
                  <a:lnTo>
                    <a:pt x="15" y="515"/>
                  </a:lnTo>
                  <a:lnTo>
                    <a:pt x="17" y="529"/>
                  </a:lnTo>
                  <a:lnTo>
                    <a:pt x="20" y="555"/>
                  </a:lnTo>
                  <a:lnTo>
                    <a:pt x="27" y="576"/>
                  </a:lnTo>
                  <a:lnTo>
                    <a:pt x="28" y="580"/>
                  </a:lnTo>
                  <a:lnTo>
                    <a:pt x="31" y="590"/>
                  </a:lnTo>
                  <a:lnTo>
                    <a:pt x="39" y="624"/>
                  </a:lnTo>
                  <a:lnTo>
                    <a:pt x="36" y="646"/>
                  </a:lnTo>
                  <a:lnTo>
                    <a:pt x="36" y="667"/>
                  </a:lnTo>
                  <a:lnTo>
                    <a:pt x="30" y="678"/>
                  </a:lnTo>
                  <a:lnTo>
                    <a:pt x="22" y="688"/>
                  </a:lnTo>
                  <a:lnTo>
                    <a:pt x="22" y="697"/>
                  </a:lnTo>
                  <a:lnTo>
                    <a:pt x="24" y="701"/>
                  </a:lnTo>
                  <a:lnTo>
                    <a:pt x="30" y="706"/>
                  </a:lnTo>
                  <a:lnTo>
                    <a:pt x="54" y="747"/>
                  </a:lnTo>
                  <a:lnTo>
                    <a:pt x="55" y="752"/>
                  </a:lnTo>
                  <a:lnTo>
                    <a:pt x="54" y="758"/>
                  </a:lnTo>
                  <a:lnTo>
                    <a:pt x="54" y="769"/>
                  </a:lnTo>
                  <a:lnTo>
                    <a:pt x="63" y="806"/>
                  </a:lnTo>
                  <a:lnTo>
                    <a:pt x="69" y="813"/>
                  </a:lnTo>
                  <a:lnTo>
                    <a:pt x="78" y="824"/>
                  </a:lnTo>
                  <a:lnTo>
                    <a:pt x="95" y="841"/>
                  </a:lnTo>
                  <a:lnTo>
                    <a:pt x="98" y="850"/>
                  </a:lnTo>
                  <a:lnTo>
                    <a:pt x="98" y="857"/>
                  </a:lnTo>
                  <a:lnTo>
                    <a:pt x="100" y="862"/>
                  </a:lnTo>
                  <a:lnTo>
                    <a:pt x="108" y="868"/>
                  </a:lnTo>
                  <a:lnTo>
                    <a:pt x="114" y="868"/>
                  </a:lnTo>
                  <a:lnTo>
                    <a:pt x="116" y="872"/>
                  </a:lnTo>
                  <a:lnTo>
                    <a:pt x="119" y="872"/>
                  </a:lnTo>
                  <a:lnTo>
                    <a:pt x="122" y="870"/>
                  </a:lnTo>
                  <a:lnTo>
                    <a:pt x="123" y="868"/>
                  </a:lnTo>
                  <a:lnTo>
                    <a:pt x="124" y="854"/>
                  </a:lnTo>
                  <a:lnTo>
                    <a:pt x="138" y="854"/>
                  </a:lnTo>
                  <a:lnTo>
                    <a:pt x="150" y="859"/>
                  </a:lnTo>
                  <a:lnTo>
                    <a:pt x="144" y="864"/>
                  </a:lnTo>
                  <a:lnTo>
                    <a:pt x="138" y="865"/>
                  </a:lnTo>
                  <a:lnTo>
                    <a:pt x="133" y="870"/>
                  </a:lnTo>
                  <a:lnTo>
                    <a:pt x="134" y="876"/>
                  </a:lnTo>
                  <a:lnTo>
                    <a:pt x="144" y="894"/>
                  </a:lnTo>
                  <a:lnTo>
                    <a:pt x="145" y="899"/>
                  </a:lnTo>
                  <a:lnTo>
                    <a:pt x="137" y="893"/>
                  </a:lnTo>
                  <a:lnTo>
                    <a:pt x="130" y="886"/>
                  </a:lnTo>
                  <a:lnTo>
                    <a:pt x="129" y="881"/>
                  </a:lnTo>
                  <a:lnTo>
                    <a:pt x="124" y="880"/>
                  </a:lnTo>
                  <a:lnTo>
                    <a:pt x="123" y="887"/>
                  </a:lnTo>
                  <a:lnTo>
                    <a:pt x="124" y="894"/>
                  </a:lnTo>
                  <a:lnTo>
                    <a:pt x="129" y="905"/>
                  </a:lnTo>
                  <a:lnTo>
                    <a:pt x="133" y="925"/>
                  </a:lnTo>
                  <a:lnTo>
                    <a:pt x="143" y="934"/>
                  </a:lnTo>
                  <a:lnTo>
                    <a:pt x="155" y="936"/>
                  </a:lnTo>
                  <a:lnTo>
                    <a:pt x="161" y="946"/>
                  </a:lnTo>
                  <a:lnTo>
                    <a:pt x="161" y="958"/>
                  </a:lnTo>
                  <a:lnTo>
                    <a:pt x="155" y="963"/>
                  </a:lnTo>
                  <a:lnTo>
                    <a:pt x="155" y="977"/>
                  </a:lnTo>
                  <a:lnTo>
                    <a:pt x="157" y="980"/>
                  </a:lnTo>
                  <a:lnTo>
                    <a:pt x="180" y="1004"/>
                  </a:lnTo>
                  <a:lnTo>
                    <a:pt x="192" y="1023"/>
                  </a:lnTo>
                  <a:lnTo>
                    <a:pt x="207" y="1038"/>
                  </a:lnTo>
                  <a:lnTo>
                    <a:pt x="213" y="1042"/>
                  </a:lnTo>
                  <a:lnTo>
                    <a:pt x="214" y="1053"/>
                  </a:lnTo>
                  <a:lnTo>
                    <a:pt x="223" y="1056"/>
                  </a:lnTo>
                  <a:lnTo>
                    <a:pt x="227" y="1064"/>
                  </a:lnTo>
                  <a:lnTo>
                    <a:pt x="227" y="1066"/>
                  </a:lnTo>
                  <a:lnTo>
                    <a:pt x="226" y="1072"/>
                  </a:lnTo>
                  <a:lnTo>
                    <a:pt x="226" y="1081"/>
                  </a:lnTo>
                  <a:lnTo>
                    <a:pt x="229" y="1096"/>
                  </a:lnTo>
                  <a:lnTo>
                    <a:pt x="231" y="1099"/>
                  </a:lnTo>
                  <a:lnTo>
                    <a:pt x="238" y="1102"/>
                  </a:lnTo>
                  <a:lnTo>
                    <a:pt x="257" y="1104"/>
                  </a:lnTo>
                  <a:lnTo>
                    <a:pt x="268" y="1110"/>
                  </a:lnTo>
                  <a:lnTo>
                    <a:pt x="273" y="1108"/>
                  </a:lnTo>
                  <a:lnTo>
                    <a:pt x="280" y="1109"/>
                  </a:lnTo>
                  <a:lnTo>
                    <a:pt x="289" y="1114"/>
                  </a:lnTo>
                  <a:lnTo>
                    <a:pt x="299" y="1118"/>
                  </a:lnTo>
                  <a:lnTo>
                    <a:pt x="302" y="1124"/>
                  </a:lnTo>
                  <a:lnTo>
                    <a:pt x="318" y="1130"/>
                  </a:lnTo>
                  <a:lnTo>
                    <a:pt x="324" y="1134"/>
                  </a:lnTo>
                  <a:lnTo>
                    <a:pt x="328" y="1137"/>
                  </a:lnTo>
                  <a:lnTo>
                    <a:pt x="331" y="1131"/>
                  </a:lnTo>
                  <a:lnTo>
                    <a:pt x="336" y="1131"/>
                  </a:lnTo>
                  <a:lnTo>
                    <a:pt x="339" y="1134"/>
                  </a:lnTo>
                  <a:lnTo>
                    <a:pt x="348" y="1141"/>
                  </a:lnTo>
                  <a:lnTo>
                    <a:pt x="349" y="1151"/>
                  </a:lnTo>
                  <a:lnTo>
                    <a:pt x="350" y="1153"/>
                  </a:lnTo>
                  <a:lnTo>
                    <a:pt x="364" y="1155"/>
                  </a:lnTo>
                  <a:lnTo>
                    <a:pt x="376" y="1161"/>
                  </a:lnTo>
                  <a:lnTo>
                    <a:pt x="383" y="1167"/>
                  </a:lnTo>
                  <a:lnTo>
                    <a:pt x="397" y="1183"/>
                  </a:lnTo>
                  <a:lnTo>
                    <a:pt x="406" y="1192"/>
                  </a:lnTo>
                  <a:lnTo>
                    <a:pt x="412" y="1201"/>
                  </a:lnTo>
                  <a:lnTo>
                    <a:pt x="415" y="1227"/>
                  </a:lnTo>
                  <a:lnTo>
                    <a:pt x="417" y="1233"/>
                  </a:lnTo>
                  <a:lnTo>
                    <a:pt x="541" y="1223"/>
                  </a:lnTo>
                  <a:lnTo>
                    <a:pt x="542" y="1230"/>
                  </a:lnTo>
                  <a:lnTo>
                    <a:pt x="751" y="1307"/>
                  </a:lnTo>
                  <a:lnTo>
                    <a:pt x="854" y="1307"/>
                  </a:lnTo>
                  <a:lnTo>
                    <a:pt x="898" y="1307"/>
                  </a:lnTo>
                  <a:lnTo>
                    <a:pt x="899" y="1277"/>
                  </a:lnTo>
                  <a:lnTo>
                    <a:pt x="989" y="1276"/>
                  </a:lnTo>
                  <a:lnTo>
                    <a:pt x="999" y="1282"/>
                  </a:lnTo>
                  <a:lnTo>
                    <a:pt x="1004" y="1285"/>
                  </a:lnTo>
                  <a:lnTo>
                    <a:pt x="1011" y="1297"/>
                  </a:lnTo>
                  <a:lnTo>
                    <a:pt x="1023" y="1303"/>
                  </a:lnTo>
                  <a:lnTo>
                    <a:pt x="1032" y="1316"/>
                  </a:lnTo>
                  <a:lnTo>
                    <a:pt x="1052" y="1333"/>
                  </a:lnTo>
                  <a:lnTo>
                    <a:pt x="1081" y="1352"/>
                  </a:lnTo>
                  <a:lnTo>
                    <a:pt x="1095" y="1403"/>
                  </a:lnTo>
                  <a:lnTo>
                    <a:pt x="1109" y="1421"/>
                  </a:lnTo>
                  <a:lnTo>
                    <a:pt x="1128" y="1437"/>
                  </a:lnTo>
                  <a:lnTo>
                    <a:pt x="1152" y="1453"/>
                  </a:lnTo>
                  <a:lnTo>
                    <a:pt x="1176" y="1458"/>
                  </a:lnTo>
                  <a:lnTo>
                    <a:pt x="1199" y="1411"/>
                  </a:lnTo>
                  <a:lnTo>
                    <a:pt x="1202" y="1408"/>
                  </a:lnTo>
                  <a:lnTo>
                    <a:pt x="1213" y="1403"/>
                  </a:lnTo>
                  <a:lnTo>
                    <a:pt x="1224" y="1406"/>
                  </a:lnTo>
                  <a:lnTo>
                    <a:pt x="1269" y="1404"/>
                  </a:lnTo>
                  <a:lnTo>
                    <a:pt x="1277" y="1414"/>
                  </a:lnTo>
                  <a:lnTo>
                    <a:pt x="1294" y="1430"/>
                  </a:lnTo>
                  <a:lnTo>
                    <a:pt x="1300" y="1440"/>
                  </a:lnTo>
                  <a:lnTo>
                    <a:pt x="1311" y="1448"/>
                  </a:lnTo>
                  <a:lnTo>
                    <a:pt x="1331" y="1494"/>
                  </a:lnTo>
                  <a:lnTo>
                    <a:pt x="1347" y="1511"/>
                  </a:lnTo>
                  <a:lnTo>
                    <a:pt x="1355" y="1531"/>
                  </a:lnTo>
                  <a:lnTo>
                    <a:pt x="1372" y="1542"/>
                  </a:lnTo>
                  <a:lnTo>
                    <a:pt x="1387" y="1589"/>
                  </a:lnTo>
                  <a:lnTo>
                    <a:pt x="1404" y="1615"/>
                  </a:lnTo>
                  <a:lnTo>
                    <a:pt x="1421" y="1626"/>
                  </a:lnTo>
                  <a:lnTo>
                    <a:pt x="1435" y="1628"/>
                  </a:lnTo>
                  <a:lnTo>
                    <a:pt x="1450" y="1636"/>
                  </a:lnTo>
                  <a:lnTo>
                    <a:pt x="1477" y="1639"/>
                  </a:lnTo>
                  <a:lnTo>
                    <a:pt x="1495" y="1647"/>
                  </a:lnTo>
                  <a:lnTo>
                    <a:pt x="1512" y="1648"/>
                  </a:lnTo>
                  <a:lnTo>
                    <a:pt x="1514" y="1647"/>
                  </a:lnTo>
                  <a:lnTo>
                    <a:pt x="1509" y="1644"/>
                  </a:lnTo>
                  <a:lnTo>
                    <a:pt x="1505" y="1632"/>
                  </a:lnTo>
                  <a:lnTo>
                    <a:pt x="1503" y="1625"/>
                  </a:lnTo>
                  <a:lnTo>
                    <a:pt x="1501" y="1624"/>
                  </a:lnTo>
                  <a:lnTo>
                    <a:pt x="1495" y="1598"/>
                  </a:lnTo>
                  <a:lnTo>
                    <a:pt x="1494" y="1588"/>
                  </a:lnTo>
                  <a:lnTo>
                    <a:pt x="1499" y="1585"/>
                  </a:lnTo>
                  <a:lnTo>
                    <a:pt x="1499" y="1572"/>
                  </a:lnTo>
                  <a:lnTo>
                    <a:pt x="1498" y="1571"/>
                  </a:lnTo>
                  <a:lnTo>
                    <a:pt x="1491" y="1570"/>
                  </a:lnTo>
                  <a:lnTo>
                    <a:pt x="1489" y="1567"/>
                  </a:lnTo>
                  <a:lnTo>
                    <a:pt x="1490" y="1564"/>
                  </a:lnTo>
                  <a:lnTo>
                    <a:pt x="1498" y="1564"/>
                  </a:lnTo>
                  <a:lnTo>
                    <a:pt x="1500" y="1566"/>
                  </a:lnTo>
                  <a:lnTo>
                    <a:pt x="1505" y="1564"/>
                  </a:lnTo>
                  <a:lnTo>
                    <a:pt x="1506" y="1556"/>
                  </a:lnTo>
                  <a:lnTo>
                    <a:pt x="1506" y="1543"/>
                  </a:lnTo>
                  <a:lnTo>
                    <a:pt x="1501" y="1533"/>
                  </a:lnTo>
                  <a:lnTo>
                    <a:pt x="1516" y="1531"/>
                  </a:lnTo>
                  <a:lnTo>
                    <a:pt x="1521" y="1521"/>
                  </a:lnTo>
                  <a:lnTo>
                    <a:pt x="1520" y="1518"/>
                  </a:lnTo>
                  <a:lnTo>
                    <a:pt x="1515" y="1519"/>
                  </a:lnTo>
                  <a:lnTo>
                    <a:pt x="1515" y="1515"/>
                  </a:lnTo>
                  <a:lnTo>
                    <a:pt x="1525" y="1508"/>
                  </a:lnTo>
                  <a:lnTo>
                    <a:pt x="1528" y="1510"/>
                  </a:lnTo>
                  <a:lnTo>
                    <a:pt x="1533" y="1502"/>
                  </a:lnTo>
                  <a:lnTo>
                    <a:pt x="1534" y="1500"/>
                  </a:lnTo>
                  <a:lnTo>
                    <a:pt x="1537" y="1496"/>
                  </a:lnTo>
                  <a:lnTo>
                    <a:pt x="1547" y="1496"/>
                  </a:lnTo>
                  <a:lnTo>
                    <a:pt x="1550" y="1494"/>
                  </a:lnTo>
                  <a:lnTo>
                    <a:pt x="1552" y="1489"/>
                  </a:lnTo>
                  <a:lnTo>
                    <a:pt x="1546" y="1485"/>
                  </a:lnTo>
                  <a:lnTo>
                    <a:pt x="1546" y="1480"/>
                  </a:lnTo>
                  <a:lnTo>
                    <a:pt x="1547" y="1476"/>
                  </a:lnTo>
                  <a:lnTo>
                    <a:pt x="1552" y="1479"/>
                  </a:lnTo>
                  <a:lnTo>
                    <a:pt x="1555" y="1481"/>
                  </a:lnTo>
                  <a:lnTo>
                    <a:pt x="1557" y="1481"/>
                  </a:lnTo>
                  <a:lnTo>
                    <a:pt x="1557" y="1476"/>
                  </a:lnTo>
                  <a:lnTo>
                    <a:pt x="1558" y="1475"/>
                  </a:lnTo>
                  <a:lnTo>
                    <a:pt x="1559" y="1476"/>
                  </a:lnTo>
                  <a:lnTo>
                    <a:pt x="1563" y="1480"/>
                  </a:lnTo>
                  <a:lnTo>
                    <a:pt x="1564" y="1480"/>
                  </a:lnTo>
                  <a:lnTo>
                    <a:pt x="1566" y="1479"/>
                  </a:lnTo>
                  <a:lnTo>
                    <a:pt x="1569" y="1475"/>
                  </a:lnTo>
                  <a:lnTo>
                    <a:pt x="1570" y="1474"/>
                  </a:lnTo>
                  <a:lnTo>
                    <a:pt x="1571" y="1483"/>
                  </a:lnTo>
                  <a:lnTo>
                    <a:pt x="1587" y="1476"/>
                  </a:lnTo>
                  <a:lnTo>
                    <a:pt x="1590" y="1478"/>
                  </a:lnTo>
                  <a:lnTo>
                    <a:pt x="1590" y="1479"/>
                  </a:lnTo>
                  <a:lnTo>
                    <a:pt x="1585" y="1481"/>
                  </a:lnTo>
                  <a:lnTo>
                    <a:pt x="1575" y="1485"/>
                  </a:lnTo>
                  <a:lnTo>
                    <a:pt x="1566" y="1489"/>
                  </a:lnTo>
                  <a:lnTo>
                    <a:pt x="1565" y="1492"/>
                  </a:lnTo>
                  <a:lnTo>
                    <a:pt x="1568" y="1492"/>
                  </a:lnTo>
                  <a:lnTo>
                    <a:pt x="1584" y="1486"/>
                  </a:lnTo>
                  <a:lnTo>
                    <a:pt x="1598" y="1479"/>
                  </a:lnTo>
                  <a:lnTo>
                    <a:pt x="1606" y="1473"/>
                  </a:lnTo>
                  <a:lnTo>
                    <a:pt x="1619" y="1463"/>
                  </a:lnTo>
                  <a:lnTo>
                    <a:pt x="1622" y="1459"/>
                  </a:lnTo>
                  <a:lnTo>
                    <a:pt x="1628" y="1443"/>
                  </a:lnTo>
                  <a:lnTo>
                    <a:pt x="1629" y="1410"/>
                  </a:lnTo>
                  <a:lnTo>
                    <a:pt x="1632" y="1408"/>
                  </a:lnTo>
                  <a:lnTo>
                    <a:pt x="1635" y="1406"/>
                  </a:lnTo>
                  <a:lnTo>
                    <a:pt x="1638" y="1406"/>
                  </a:lnTo>
                  <a:lnTo>
                    <a:pt x="1638" y="1419"/>
                  </a:lnTo>
                  <a:lnTo>
                    <a:pt x="1645" y="1419"/>
                  </a:lnTo>
                  <a:lnTo>
                    <a:pt x="1643" y="1422"/>
                  </a:lnTo>
                  <a:lnTo>
                    <a:pt x="1636" y="1425"/>
                  </a:lnTo>
                  <a:lnTo>
                    <a:pt x="1639" y="1426"/>
                  </a:lnTo>
                  <a:lnTo>
                    <a:pt x="1659" y="1419"/>
                  </a:lnTo>
                  <a:lnTo>
                    <a:pt x="1671" y="1411"/>
                  </a:lnTo>
                  <a:lnTo>
                    <a:pt x="1688" y="1411"/>
                  </a:lnTo>
                  <a:lnTo>
                    <a:pt x="1719" y="1406"/>
                  </a:lnTo>
                  <a:lnTo>
                    <a:pt x="1740" y="1413"/>
                  </a:lnTo>
                  <a:lnTo>
                    <a:pt x="1751" y="1418"/>
                  </a:lnTo>
                  <a:lnTo>
                    <a:pt x="1763" y="1420"/>
                  </a:lnTo>
                  <a:lnTo>
                    <a:pt x="1775" y="1420"/>
                  </a:lnTo>
                  <a:lnTo>
                    <a:pt x="1781" y="1414"/>
                  </a:lnTo>
                  <a:lnTo>
                    <a:pt x="1781" y="1409"/>
                  </a:lnTo>
                  <a:lnTo>
                    <a:pt x="1784" y="1405"/>
                  </a:lnTo>
                  <a:lnTo>
                    <a:pt x="1794" y="1405"/>
                  </a:lnTo>
                  <a:lnTo>
                    <a:pt x="1810" y="1414"/>
                  </a:lnTo>
                  <a:lnTo>
                    <a:pt x="1816" y="1421"/>
                  </a:lnTo>
                  <a:lnTo>
                    <a:pt x="1822" y="1422"/>
                  </a:lnTo>
                  <a:lnTo>
                    <a:pt x="1833" y="1440"/>
                  </a:lnTo>
                  <a:lnTo>
                    <a:pt x="1845" y="1440"/>
                  </a:lnTo>
                  <a:lnTo>
                    <a:pt x="1848" y="1442"/>
                  </a:lnTo>
                  <a:lnTo>
                    <a:pt x="1856" y="1445"/>
                  </a:lnTo>
                  <a:lnTo>
                    <a:pt x="1864" y="1441"/>
                  </a:lnTo>
                  <a:lnTo>
                    <a:pt x="1870" y="1445"/>
                  </a:lnTo>
                  <a:lnTo>
                    <a:pt x="1875" y="1442"/>
                  </a:lnTo>
                  <a:lnTo>
                    <a:pt x="1880" y="1442"/>
                  </a:lnTo>
                  <a:lnTo>
                    <a:pt x="1890" y="1445"/>
                  </a:lnTo>
                  <a:lnTo>
                    <a:pt x="1897" y="1436"/>
                  </a:lnTo>
                  <a:lnTo>
                    <a:pt x="1898" y="1433"/>
                  </a:lnTo>
                  <a:lnTo>
                    <a:pt x="1897" y="1429"/>
                  </a:lnTo>
                  <a:lnTo>
                    <a:pt x="1899" y="1427"/>
                  </a:lnTo>
                  <a:lnTo>
                    <a:pt x="1904" y="1427"/>
                  </a:lnTo>
                  <a:lnTo>
                    <a:pt x="1912" y="1435"/>
                  </a:lnTo>
                  <a:lnTo>
                    <a:pt x="1923" y="1440"/>
                  </a:lnTo>
                  <a:lnTo>
                    <a:pt x="1934" y="1453"/>
                  </a:lnTo>
                  <a:lnTo>
                    <a:pt x="1937" y="1452"/>
                  </a:lnTo>
                  <a:lnTo>
                    <a:pt x="1945" y="1449"/>
                  </a:lnTo>
                  <a:lnTo>
                    <a:pt x="1946" y="1445"/>
                  </a:lnTo>
                  <a:lnTo>
                    <a:pt x="1941" y="1438"/>
                  </a:lnTo>
                  <a:lnTo>
                    <a:pt x="1925" y="1430"/>
                  </a:lnTo>
                  <a:lnTo>
                    <a:pt x="1918" y="1420"/>
                  </a:lnTo>
                  <a:lnTo>
                    <a:pt x="1918" y="1418"/>
                  </a:lnTo>
                  <a:lnTo>
                    <a:pt x="1923" y="1410"/>
                  </a:lnTo>
                  <a:lnTo>
                    <a:pt x="1934" y="1402"/>
                  </a:lnTo>
                  <a:lnTo>
                    <a:pt x="1936" y="1387"/>
                  </a:lnTo>
                  <a:lnTo>
                    <a:pt x="1934" y="1386"/>
                  </a:lnTo>
                  <a:lnTo>
                    <a:pt x="1933" y="1384"/>
                  </a:lnTo>
                  <a:lnTo>
                    <a:pt x="1920" y="1389"/>
                  </a:lnTo>
                  <a:lnTo>
                    <a:pt x="1914" y="1395"/>
                  </a:lnTo>
                  <a:lnTo>
                    <a:pt x="1910" y="1394"/>
                  </a:lnTo>
                  <a:lnTo>
                    <a:pt x="1908" y="1383"/>
                  </a:lnTo>
                  <a:lnTo>
                    <a:pt x="1905" y="1382"/>
                  </a:lnTo>
                  <a:lnTo>
                    <a:pt x="1902" y="1383"/>
                  </a:lnTo>
                  <a:lnTo>
                    <a:pt x="1893" y="1388"/>
                  </a:lnTo>
                  <a:lnTo>
                    <a:pt x="1883" y="1389"/>
                  </a:lnTo>
                  <a:lnTo>
                    <a:pt x="1876" y="1382"/>
                  </a:lnTo>
                  <a:lnTo>
                    <a:pt x="1878" y="1371"/>
                  </a:lnTo>
                  <a:lnTo>
                    <a:pt x="1891" y="1367"/>
                  </a:lnTo>
                  <a:lnTo>
                    <a:pt x="1905" y="1375"/>
                  </a:lnTo>
                  <a:lnTo>
                    <a:pt x="1921" y="1377"/>
                  </a:lnTo>
                  <a:lnTo>
                    <a:pt x="1934" y="1371"/>
                  </a:lnTo>
                  <a:lnTo>
                    <a:pt x="1942" y="1373"/>
                  </a:lnTo>
                  <a:lnTo>
                    <a:pt x="1953" y="1366"/>
                  </a:lnTo>
                  <a:lnTo>
                    <a:pt x="1987" y="1368"/>
                  </a:lnTo>
                  <a:lnTo>
                    <a:pt x="1995" y="1370"/>
                  </a:lnTo>
                  <a:lnTo>
                    <a:pt x="1999" y="1367"/>
                  </a:lnTo>
                  <a:lnTo>
                    <a:pt x="2007" y="1334"/>
                  </a:lnTo>
                  <a:lnTo>
                    <a:pt x="2010" y="1341"/>
                  </a:lnTo>
                  <a:lnTo>
                    <a:pt x="2010" y="1350"/>
                  </a:lnTo>
                  <a:lnTo>
                    <a:pt x="2012" y="1363"/>
                  </a:lnTo>
                  <a:lnTo>
                    <a:pt x="2012" y="1367"/>
                  </a:lnTo>
                  <a:lnTo>
                    <a:pt x="2010" y="1373"/>
                  </a:lnTo>
                  <a:lnTo>
                    <a:pt x="2011" y="1377"/>
                  </a:lnTo>
                  <a:lnTo>
                    <a:pt x="2020" y="1376"/>
                  </a:lnTo>
                  <a:lnTo>
                    <a:pt x="2041" y="1370"/>
                  </a:lnTo>
                  <a:lnTo>
                    <a:pt x="2049" y="1361"/>
                  </a:lnTo>
                  <a:lnTo>
                    <a:pt x="2054" y="1361"/>
                  </a:lnTo>
                  <a:lnTo>
                    <a:pt x="2059" y="1356"/>
                  </a:lnTo>
                  <a:lnTo>
                    <a:pt x="2061" y="1356"/>
                  </a:lnTo>
                  <a:lnTo>
                    <a:pt x="2061" y="1359"/>
                  </a:lnTo>
                  <a:lnTo>
                    <a:pt x="2058" y="1366"/>
                  </a:lnTo>
                  <a:lnTo>
                    <a:pt x="2065" y="1366"/>
                  </a:lnTo>
                  <a:lnTo>
                    <a:pt x="2087" y="1361"/>
                  </a:lnTo>
                  <a:lnTo>
                    <a:pt x="2098" y="1361"/>
                  </a:lnTo>
                  <a:lnTo>
                    <a:pt x="2103" y="1362"/>
                  </a:lnTo>
                  <a:lnTo>
                    <a:pt x="2102" y="1366"/>
                  </a:lnTo>
                  <a:lnTo>
                    <a:pt x="2100" y="1367"/>
                  </a:lnTo>
                  <a:lnTo>
                    <a:pt x="2100" y="1370"/>
                  </a:lnTo>
                  <a:lnTo>
                    <a:pt x="2107" y="1373"/>
                  </a:lnTo>
                  <a:lnTo>
                    <a:pt x="2117" y="1377"/>
                  </a:lnTo>
                  <a:lnTo>
                    <a:pt x="2143" y="1392"/>
                  </a:lnTo>
                  <a:lnTo>
                    <a:pt x="2147" y="1397"/>
                  </a:lnTo>
                  <a:lnTo>
                    <a:pt x="2152" y="1406"/>
                  </a:lnTo>
                  <a:lnTo>
                    <a:pt x="2157" y="1410"/>
                  </a:lnTo>
                  <a:lnTo>
                    <a:pt x="2171" y="1406"/>
                  </a:lnTo>
                  <a:lnTo>
                    <a:pt x="2186" y="1404"/>
                  </a:lnTo>
                  <a:lnTo>
                    <a:pt x="2199" y="1397"/>
                  </a:lnTo>
                  <a:lnTo>
                    <a:pt x="2205" y="1397"/>
                  </a:lnTo>
                  <a:lnTo>
                    <a:pt x="2206" y="1397"/>
                  </a:lnTo>
                  <a:lnTo>
                    <a:pt x="2208" y="1390"/>
                  </a:lnTo>
                  <a:lnTo>
                    <a:pt x="2213" y="1387"/>
                  </a:lnTo>
                  <a:lnTo>
                    <a:pt x="2221" y="1387"/>
                  </a:lnTo>
                  <a:lnTo>
                    <a:pt x="2226" y="1387"/>
                  </a:lnTo>
                  <a:lnTo>
                    <a:pt x="2236" y="1390"/>
                  </a:lnTo>
                  <a:lnTo>
                    <a:pt x="2243" y="1398"/>
                  </a:lnTo>
                  <a:lnTo>
                    <a:pt x="2253" y="1409"/>
                  </a:lnTo>
                  <a:lnTo>
                    <a:pt x="2258" y="1411"/>
                  </a:lnTo>
                  <a:lnTo>
                    <a:pt x="2259" y="1421"/>
                  </a:lnTo>
                  <a:lnTo>
                    <a:pt x="2264" y="1424"/>
                  </a:lnTo>
                  <a:lnTo>
                    <a:pt x="2274" y="1437"/>
                  </a:lnTo>
                  <a:lnTo>
                    <a:pt x="2280" y="1441"/>
                  </a:lnTo>
                  <a:lnTo>
                    <a:pt x="2292" y="1446"/>
                  </a:lnTo>
                  <a:lnTo>
                    <a:pt x="2295" y="1449"/>
                  </a:lnTo>
                  <a:lnTo>
                    <a:pt x="2296" y="1457"/>
                  </a:lnTo>
                  <a:lnTo>
                    <a:pt x="2297" y="1476"/>
                  </a:lnTo>
                  <a:lnTo>
                    <a:pt x="2292" y="1511"/>
                  </a:lnTo>
                  <a:lnTo>
                    <a:pt x="2292" y="1517"/>
                  </a:lnTo>
                  <a:lnTo>
                    <a:pt x="2295" y="1527"/>
                  </a:lnTo>
                  <a:lnTo>
                    <a:pt x="2295" y="1528"/>
                  </a:lnTo>
                  <a:lnTo>
                    <a:pt x="2300" y="1528"/>
                  </a:lnTo>
                  <a:lnTo>
                    <a:pt x="2301" y="1518"/>
                  </a:lnTo>
                  <a:lnTo>
                    <a:pt x="2305" y="1521"/>
                  </a:lnTo>
                  <a:lnTo>
                    <a:pt x="2308" y="1524"/>
                  </a:lnTo>
                  <a:lnTo>
                    <a:pt x="2305" y="1537"/>
                  </a:lnTo>
                  <a:lnTo>
                    <a:pt x="2303" y="1545"/>
                  </a:lnTo>
                  <a:lnTo>
                    <a:pt x="2305" y="1556"/>
                  </a:lnTo>
                  <a:lnTo>
                    <a:pt x="2310" y="1566"/>
                  </a:lnTo>
                  <a:lnTo>
                    <a:pt x="2323" y="1587"/>
                  </a:lnTo>
                  <a:lnTo>
                    <a:pt x="2326" y="1587"/>
                  </a:lnTo>
                  <a:lnTo>
                    <a:pt x="2333" y="1585"/>
                  </a:lnTo>
                  <a:lnTo>
                    <a:pt x="2335" y="1602"/>
                  </a:lnTo>
                  <a:lnTo>
                    <a:pt x="2340" y="1601"/>
                  </a:lnTo>
                  <a:lnTo>
                    <a:pt x="2338" y="1605"/>
                  </a:lnTo>
                  <a:lnTo>
                    <a:pt x="2337" y="1609"/>
                  </a:lnTo>
                  <a:lnTo>
                    <a:pt x="2345" y="1623"/>
                  </a:lnTo>
                  <a:lnTo>
                    <a:pt x="2349" y="1635"/>
                  </a:lnTo>
                  <a:lnTo>
                    <a:pt x="2353" y="1641"/>
                  </a:lnTo>
                  <a:lnTo>
                    <a:pt x="2358" y="1647"/>
                  </a:lnTo>
                  <a:lnTo>
                    <a:pt x="2366" y="1647"/>
                  </a:lnTo>
                  <a:lnTo>
                    <a:pt x="2371" y="1653"/>
                  </a:lnTo>
                  <a:lnTo>
                    <a:pt x="2381" y="1674"/>
                  </a:lnTo>
                  <a:lnTo>
                    <a:pt x="2381" y="1688"/>
                  </a:lnTo>
                  <a:lnTo>
                    <a:pt x="2382" y="1690"/>
                  </a:lnTo>
                  <a:lnTo>
                    <a:pt x="2386" y="1693"/>
                  </a:lnTo>
                  <a:lnTo>
                    <a:pt x="2399" y="1693"/>
                  </a:lnTo>
                  <a:lnTo>
                    <a:pt x="2409" y="1690"/>
                  </a:lnTo>
                  <a:lnTo>
                    <a:pt x="2421" y="1684"/>
                  </a:lnTo>
                  <a:lnTo>
                    <a:pt x="2429" y="1688"/>
                  </a:lnTo>
                  <a:lnTo>
                    <a:pt x="2432" y="1680"/>
                  </a:lnTo>
                  <a:lnTo>
                    <a:pt x="2429" y="1677"/>
                  </a:lnTo>
                  <a:lnTo>
                    <a:pt x="2434" y="1657"/>
                  </a:lnTo>
                  <a:lnTo>
                    <a:pt x="2440" y="1636"/>
                  </a:lnTo>
                  <a:lnTo>
                    <a:pt x="2442" y="1617"/>
                  </a:lnTo>
                  <a:lnTo>
                    <a:pt x="2440" y="1597"/>
                  </a:lnTo>
                  <a:lnTo>
                    <a:pt x="2441" y="1583"/>
                  </a:lnTo>
                  <a:lnTo>
                    <a:pt x="2424" y="1539"/>
                  </a:lnTo>
                  <a:lnTo>
                    <a:pt x="2414" y="1522"/>
                  </a:lnTo>
                  <a:lnTo>
                    <a:pt x="2412" y="1508"/>
                  </a:lnTo>
                  <a:lnTo>
                    <a:pt x="2414" y="1492"/>
                  </a:lnTo>
                  <a:lnTo>
                    <a:pt x="2412" y="1483"/>
                  </a:lnTo>
                  <a:lnTo>
                    <a:pt x="2404" y="1469"/>
                  </a:lnTo>
                  <a:lnTo>
                    <a:pt x="2387" y="1441"/>
                  </a:lnTo>
                  <a:lnTo>
                    <a:pt x="2374" y="1400"/>
                  </a:lnTo>
                  <a:lnTo>
                    <a:pt x="2362" y="1354"/>
                  </a:lnTo>
                  <a:lnTo>
                    <a:pt x="2365" y="1348"/>
                  </a:lnTo>
                  <a:lnTo>
                    <a:pt x="2365" y="1332"/>
                  </a:lnTo>
                  <a:lnTo>
                    <a:pt x="2371" y="1322"/>
                  </a:lnTo>
                  <a:lnTo>
                    <a:pt x="2374" y="1311"/>
                  </a:lnTo>
                  <a:lnTo>
                    <a:pt x="2377" y="1302"/>
                  </a:lnTo>
                  <a:lnTo>
                    <a:pt x="2389" y="1274"/>
                  </a:lnTo>
                  <a:lnTo>
                    <a:pt x="2396" y="1264"/>
                  </a:lnTo>
                  <a:lnTo>
                    <a:pt x="2398" y="1264"/>
                  </a:lnTo>
                  <a:lnTo>
                    <a:pt x="2398" y="1259"/>
                  </a:lnTo>
                  <a:lnTo>
                    <a:pt x="2399" y="1257"/>
                  </a:lnTo>
                  <a:lnTo>
                    <a:pt x="2408" y="1252"/>
                  </a:lnTo>
                  <a:lnTo>
                    <a:pt x="2413" y="1252"/>
                  </a:lnTo>
                  <a:lnTo>
                    <a:pt x="2417" y="1247"/>
                  </a:lnTo>
                  <a:lnTo>
                    <a:pt x="2414" y="1242"/>
                  </a:lnTo>
                  <a:lnTo>
                    <a:pt x="2409" y="1234"/>
                  </a:lnTo>
                  <a:lnTo>
                    <a:pt x="2409" y="1232"/>
                  </a:lnTo>
                  <a:lnTo>
                    <a:pt x="2409" y="1230"/>
                  </a:lnTo>
                  <a:lnTo>
                    <a:pt x="2425" y="1228"/>
                  </a:lnTo>
                  <a:lnTo>
                    <a:pt x="2441" y="1230"/>
                  </a:lnTo>
                  <a:lnTo>
                    <a:pt x="2446" y="1228"/>
                  </a:lnTo>
                  <a:lnTo>
                    <a:pt x="2468" y="1210"/>
                  </a:lnTo>
                  <a:lnTo>
                    <a:pt x="2471" y="1210"/>
                  </a:lnTo>
                  <a:lnTo>
                    <a:pt x="2475" y="1206"/>
                  </a:lnTo>
                  <a:lnTo>
                    <a:pt x="2478" y="1199"/>
                  </a:lnTo>
                  <a:lnTo>
                    <a:pt x="2487" y="1196"/>
                  </a:lnTo>
                  <a:lnTo>
                    <a:pt x="2493" y="1192"/>
                  </a:lnTo>
                  <a:lnTo>
                    <a:pt x="2495" y="1185"/>
                  </a:lnTo>
                  <a:lnTo>
                    <a:pt x="2493" y="1179"/>
                  </a:lnTo>
                  <a:lnTo>
                    <a:pt x="2499" y="1174"/>
                  </a:lnTo>
                  <a:lnTo>
                    <a:pt x="2505" y="1163"/>
                  </a:lnTo>
                  <a:lnTo>
                    <a:pt x="2512" y="1156"/>
                  </a:lnTo>
                  <a:lnTo>
                    <a:pt x="2526" y="1150"/>
                  </a:lnTo>
                  <a:lnTo>
                    <a:pt x="2527" y="1145"/>
                  </a:lnTo>
                  <a:lnTo>
                    <a:pt x="2533" y="1144"/>
                  </a:lnTo>
                  <a:lnTo>
                    <a:pt x="2550" y="1141"/>
                  </a:lnTo>
                  <a:lnTo>
                    <a:pt x="2569" y="1133"/>
                  </a:lnTo>
                  <a:lnTo>
                    <a:pt x="2571" y="1126"/>
                  </a:lnTo>
                  <a:lnTo>
                    <a:pt x="2574" y="1123"/>
                  </a:lnTo>
                  <a:lnTo>
                    <a:pt x="2579" y="1118"/>
                  </a:lnTo>
                  <a:lnTo>
                    <a:pt x="2585" y="1109"/>
                  </a:lnTo>
                  <a:lnTo>
                    <a:pt x="2592" y="1103"/>
                  </a:lnTo>
                  <a:lnTo>
                    <a:pt x="2611" y="1094"/>
                  </a:lnTo>
                  <a:lnTo>
                    <a:pt x="2631" y="1093"/>
                  </a:lnTo>
                  <a:lnTo>
                    <a:pt x="2646" y="1083"/>
                  </a:lnTo>
                  <a:lnTo>
                    <a:pt x="2649" y="1079"/>
                  </a:lnTo>
                  <a:lnTo>
                    <a:pt x="2649" y="1071"/>
                  </a:lnTo>
                  <a:lnTo>
                    <a:pt x="2640" y="1069"/>
                  </a:lnTo>
                  <a:lnTo>
                    <a:pt x="2635" y="1071"/>
                  </a:lnTo>
                  <a:lnTo>
                    <a:pt x="2634" y="1074"/>
                  </a:lnTo>
                  <a:lnTo>
                    <a:pt x="2634" y="1071"/>
                  </a:lnTo>
                  <a:lnTo>
                    <a:pt x="2634" y="1065"/>
                  </a:lnTo>
                  <a:lnTo>
                    <a:pt x="2639" y="1061"/>
                  </a:lnTo>
                  <a:lnTo>
                    <a:pt x="2640" y="1056"/>
                  </a:lnTo>
                  <a:lnTo>
                    <a:pt x="2645" y="1053"/>
                  </a:lnTo>
                  <a:lnTo>
                    <a:pt x="2641" y="1048"/>
                  </a:lnTo>
                  <a:lnTo>
                    <a:pt x="2625" y="1042"/>
                  </a:lnTo>
                  <a:lnTo>
                    <a:pt x="2639" y="1042"/>
                  </a:lnTo>
                  <a:lnTo>
                    <a:pt x="2645" y="1037"/>
                  </a:lnTo>
                  <a:lnTo>
                    <a:pt x="2647" y="1043"/>
                  </a:lnTo>
                  <a:lnTo>
                    <a:pt x="2651" y="1043"/>
                  </a:lnTo>
                  <a:lnTo>
                    <a:pt x="2655" y="1048"/>
                  </a:lnTo>
                  <a:lnTo>
                    <a:pt x="2665" y="1048"/>
                  </a:lnTo>
                  <a:lnTo>
                    <a:pt x="2671" y="1044"/>
                  </a:lnTo>
                  <a:lnTo>
                    <a:pt x="2679" y="1032"/>
                  </a:lnTo>
                  <a:lnTo>
                    <a:pt x="2686" y="1028"/>
                  </a:lnTo>
                  <a:lnTo>
                    <a:pt x="2686" y="1020"/>
                  </a:lnTo>
                  <a:lnTo>
                    <a:pt x="2684" y="1013"/>
                  </a:lnTo>
                  <a:lnTo>
                    <a:pt x="2679" y="1007"/>
                  </a:lnTo>
                  <a:lnTo>
                    <a:pt x="2674" y="1012"/>
                  </a:lnTo>
                  <a:lnTo>
                    <a:pt x="2670" y="1023"/>
                  </a:lnTo>
                  <a:lnTo>
                    <a:pt x="2667" y="1018"/>
                  </a:lnTo>
                  <a:lnTo>
                    <a:pt x="2666" y="1006"/>
                  </a:lnTo>
                  <a:lnTo>
                    <a:pt x="2641" y="1010"/>
                  </a:lnTo>
                  <a:lnTo>
                    <a:pt x="2635" y="1008"/>
                  </a:lnTo>
                  <a:lnTo>
                    <a:pt x="2634" y="1001"/>
                  </a:lnTo>
                  <a:lnTo>
                    <a:pt x="2634" y="986"/>
                  </a:lnTo>
                  <a:lnTo>
                    <a:pt x="2635" y="984"/>
                  </a:lnTo>
                  <a:lnTo>
                    <a:pt x="2639" y="997"/>
                  </a:lnTo>
                  <a:lnTo>
                    <a:pt x="2643" y="1000"/>
                  </a:lnTo>
                  <a:lnTo>
                    <a:pt x="2647" y="1000"/>
                  </a:lnTo>
                  <a:lnTo>
                    <a:pt x="2662" y="991"/>
                  </a:lnTo>
                  <a:lnTo>
                    <a:pt x="2666" y="993"/>
                  </a:lnTo>
                  <a:lnTo>
                    <a:pt x="2666" y="989"/>
                  </a:lnTo>
                  <a:lnTo>
                    <a:pt x="2672" y="991"/>
                  </a:lnTo>
                  <a:lnTo>
                    <a:pt x="2678" y="991"/>
                  </a:lnTo>
                  <a:lnTo>
                    <a:pt x="2682" y="999"/>
                  </a:lnTo>
                  <a:lnTo>
                    <a:pt x="2682" y="997"/>
                  </a:lnTo>
                  <a:lnTo>
                    <a:pt x="2679" y="990"/>
                  </a:lnTo>
                  <a:lnTo>
                    <a:pt x="2677" y="984"/>
                  </a:lnTo>
                  <a:lnTo>
                    <a:pt x="2674" y="975"/>
                  </a:lnTo>
                  <a:lnTo>
                    <a:pt x="2673" y="973"/>
                  </a:lnTo>
                  <a:lnTo>
                    <a:pt x="2676" y="957"/>
                  </a:lnTo>
                  <a:lnTo>
                    <a:pt x="2674" y="943"/>
                  </a:lnTo>
                  <a:lnTo>
                    <a:pt x="2657" y="938"/>
                  </a:lnTo>
                  <a:lnTo>
                    <a:pt x="2655" y="940"/>
                  </a:lnTo>
                  <a:lnTo>
                    <a:pt x="2654" y="942"/>
                  </a:lnTo>
                  <a:lnTo>
                    <a:pt x="2647" y="940"/>
                  </a:lnTo>
                  <a:lnTo>
                    <a:pt x="2643" y="936"/>
                  </a:lnTo>
                  <a:lnTo>
                    <a:pt x="2643" y="931"/>
                  </a:lnTo>
                  <a:lnTo>
                    <a:pt x="2652" y="931"/>
                  </a:lnTo>
                  <a:lnTo>
                    <a:pt x="2657" y="929"/>
                  </a:lnTo>
                  <a:lnTo>
                    <a:pt x="2656" y="925"/>
                  </a:lnTo>
                  <a:lnTo>
                    <a:pt x="2651" y="923"/>
                  </a:lnTo>
                  <a:lnTo>
                    <a:pt x="2649" y="916"/>
                  </a:lnTo>
                  <a:lnTo>
                    <a:pt x="2649" y="913"/>
                  </a:lnTo>
                  <a:lnTo>
                    <a:pt x="2654" y="910"/>
                  </a:lnTo>
                  <a:lnTo>
                    <a:pt x="2657" y="910"/>
                  </a:lnTo>
                  <a:lnTo>
                    <a:pt x="2654" y="903"/>
                  </a:lnTo>
                  <a:lnTo>
                    <a:pt x="2649" y="899"/>
                  </a:lnTo>
                  <a:lnTo>
                    <a:pt x="2647" y="892"/>
                  </a:lnTo>
                  <a:lnTo>
                    <a:pt x="2647" y="891"/>
                  </a:lnTo>
                  <a:lnTo>
                    <a:pt x="2651" y="889"/>
                  </a:lnTo>
                  <a:lnTo>
                    <a:pt x="2654" y="877"/>
                  </a:lnTo>
                  <a:lnTo>
                    <a:pt x="2654" y="871"/>
                  </a:lnTo>
                  <a:lnTo>
                    <a:pt x="2647" y="864"/>
                  </a:lnTo>
                  <a:lnTo>
                    <a:pt x="2635" y="857"/>
                  </a:lnTo>
                  <a:lnTo>
                    <a:pt x="2625" y="855"/>
                  </a:lnTo>
                  <a:lnTo>
                    <a:pt x="2616" y="846"/>
                  </a:lnTo>
                  <a:lnTo>
                    <a:pt x="2598" y="838"/>
                  </a:lnTo>
                  <a:lnTo>
                    <a:pt x="2597" y="835"/>
                  </a:lnTo>
                  <a:lnTo>
                    <a:pt x="2597" y="832"/>
                  </a:lnTo>
                  <a:lnTo>
                    <a:pt x="2600" y="825"/>
                  </a:lnTo>
                  <a:lnTo>
                    <a:pt x="2604" y="824"/>
                  </a:lnTo>
                  <a:lnTo>
                    <a:pt x="2604" y="827"/>
                  </a:lnTo>
                  <a:lnTo>
                    <a:pt x="2601" y="833"/>
                  </a:lnTo>
                  <a:lnTo>
                    <a:pt x="2603" y="835"/>
                  </a:lnTo>
                  <a:lnTo>
                    <a:pt x="2611" y="837"/>
                  </a:lnTo>
                  <a:lnTo>
                    <a:pt x="2622" y="843"/>
                  </a:lnTo>
                  <a:lnTo>
                    <a:pt x="2628" y="843"/>
                  </a:lnTo>
                  <a:lnTo>
                    <a:pt x="2631" y="846"/>
                  </a:lnTo>
                  <a:lnTo>
                    <a:pt x="2639" y="849"/>
                  </a:lnTo>
                  <a:lnTo>
                    <a:pt x="2644" y="854"/>
                  </a:lnTo>
                  <a:lnTo>
                    <a:pt x="2651" y="857"/>
                  </a:lnTo>
                  <a:lnTo>
                    <a:pt x="2646" y="841"/>
                  </a:lnTo>
                  <a:lnTo>
                    <a:pt x="2640" y="835"/>
                  </a:lnTo>
                  <a:lnTo>
                    <a:pt x="2645" y="834"/>
                  </a:lnTo>
                  <a:lnTo>
                    <a:pt x="2645" y="833"/>
                  </a:lnTo>
                  <a:lnTo>
                    <a:pt x="2643" y="828"/>
                  </a:lnTo>
                  <a:lnTo>
                    <a:pt x="2641" y="816"/>
                  </a:lnTo>
                  <a:lnTo>
                    <a:pt x="2644" y="790"/>
                  </a:lnTo>
                  <a:lnTo>
                    <a:pt x="2641" y="781"/>
                  </a:lnTo>
                  <a:lnTo>
                    <a:pt x="2649" y="778"/>
                  </a:lnTo>
                  <a:lnTo>
                    <a:pt x="2662" y="767"/>
                  </a:lnTo>
                  <a:lnTo>
                    <a:pt x="2666" y="760"/>
                  </a:lnTo>
                  <a:lnTo>
                    <a:pt x="2668" y="755"/>
                  </a:lnTo>
                  <a:lnTo>
                    <a:pt x="2671" y="755"/>
                  </a:lnTo>
                  <a:lnTo>
                    <a:pt x="2673" y="758"/>
                  </a:lnTo>
                  <a:lnTo>
                    <a:pt x="2674" y="760"/>
                  </a:lnTo>
                  <a:lnTo>
                    <a:pt x="2672" y="767"/>
                  </a:lnTo>
                  <a:lnTo>
                    <a:pt x="2670" y="770"/>
                  </a:lnTo>
                  <a:lnTo>
                    <a:pt x="2665" y="773"/>
                  </a:lnTo>
                  <a:lnTo>
                    <a:pt x="2661" y="778"/>
                  </a:lnTo>
                  <a:lnTo>
                    <a:pt x="2661" y="782"/>
                  </a:lnTo>
                  <a:lnTo>
                    <a:pt x="2663" y="789"/>
                  </a:lnTo>
                  <a:lnTo>
                    <a:pt x="2662" y="792"/>
                  </a:lnTo>
                  <a:lnTo>
                    <a:pt x="2655" y="801"/>
                  </a:lnTo>
                  <a:lnTo>
                    <a:pt x="2656" y="803"/>
                  </a:lnTo>
                  <a:lnTo>
                    <a:pt x="2662" y="803"/>
                  </a:lnTo>
                  <a:lnTo>
                    <a:pt x="2663" y="806"/>
                  </a:lnTo>
                  <a:lnTo>
                    <a:pt x="2663" y="812"/>
                  </a:lnTo>
                  <a:lnTo>
                    <a:pt x="2663" y="821"/>
                  </a:lnTo>
                  <a:lnTo>
                    <a:pt x="2660" y="823"/>
                  </a:lnTo>
                  <a:lnTo>
                    <a:pt x="2657" y="827"/>
                  </a:lnTo>
                  <a:lnTo>
                    <a:pt x="2656" y="832"/>
                  </a:lnTo>
                  <a:lnTo>
                    <a:pt x="2657" y="838"/>
                  </a:lnTo>
                  <a:lnTo>
                    <a:pt x="2663" y="845"/>
                  </a:lnTo>
                  <a:lnTo>
                    <a:pt x="2672" y="846"/>
                  </a:lnTo>
                  <a:lnTo>
                    <a:pt x="2676" y="848"/>
                  </a:lnTo>
                  <a:lnTo>
                    <a:pt x="2681" y="859"/>
                  </a:lnTo>
                  <a:lnTo>
                    <a:pt x="2682" y="865"/>
                  </a:lnTo>
                  <a:lnTo>
                    <a:pt x="2683" y="867"/>
                  </a:lnTo>
                  <a:lnTo>
                    <a:pt x="2688" y="870"/>
                  </a:lnTo>
                  <a:lnTo>
                    <a:pt x="2687" y="876"/>
                  </a:lnTo>
                  <a:lnTo>
                    <a:pt x="2682" y="877"/>
                  </a:lnTo>
                  <a:lnTo>
                    <a:pt x="2679" y="881"/>
                  </a:lnTo>
                  <a:lnTo>
                    <a:pt x="2671" y="903"/>
                  </a:lnTo>
                  <a:lnTo>
                    <a:pt x="2671" y="911"/>
                  </a:lnTo>
                  <a:lnTo>
                    <a:pt x="2672" y="923"/>
                  </a:lnTo>
                  <a:lnTo>
                    <a:pt x="2674" y="925"/>
                  </a:lnTo>
                  <a:lnTo>
                    <a:pt x="2679" y="924"/>
                  </a:lnTo>
                  <a:lnTo>
                    <a:pt x="2683" y="921"/>
                  </a:lnTo>
                  <a:lnTo>
                    <a:pt x="2686" y="916"/>
                  </a:lnTo>
                  <a:lnTo>
                    <a:pt x="2693" y="892"/>
                  </a:lnTo>
                  <a:lnTo>
                    <a:pt x="2709" y="862"/>
                  </a:lnTo>
                  <a:lnTo>
                    <a:pt x="2709" y="854"/>
                  </a:lnTo>
                  <a:lnTo>
                    <a:pt x="2717" y="843"/>
                  </a:lnTo>
                  <a:lnTo>
                    <a:pt x="2720" y="834"/>
                  </a:lnTo>
                  <a:lnTo>
                    <a:pt x="2722" y="828"/>
                  </a:lnTo>
                  <a:lnTo>
                    <a:pt x="2717" y="811"/>
                  </a:lnTo>
                  <a:lnTo>
                    <a:pt x="2708" y="796"/>
                  </a:lnTo>
                  <a:lnTo>
                    <a:pt x="2694" y="771"/>
                  </a:lnTo>
                  <a:lnTo>
                    <a:pt x="2692" y="763"/>
                  </a:lnTo>
                  <a:lnTo>
                    <a:pt x="2694" y="757"/>
                  </a:lnTo>
                  <a:lnTo>
                    <a:pt x="2700" y="764"/>
                  </a:lnTo>
                  <a:lnTo>
                    <a:pt x="2708" y="773"/>
                  </a:lnTo>
                  <a:lnTo>
                    <a:pt x="2715" y="775"/>
                  </a:lnTo>
                  <a:lnTo>
                    <a:pt x="2721" y="780"/>
                  </a:lnTo>
                  <a:lnTo>
                    <a:pt x="2732" y="781"/>
                  </a:lnTo>
                  <a:lnTo>
                    <a:pt x="2731" y="795"/>
                  </a:lnTo>
                  <a:lnTo>
                    <a:pt x="2732" y="797"/>
                  </a:lnTo>
                  <a:lnTo>
                    <a:pt x="2740" y="790"/>
                  </a:lnTo>
                  <a:lnTo>
                    <a:pt x="2751" y="773"/>
                  </a:lnTo>
                  <a:lnTo>
                    <a:pt x="2758" y="765"/>
                  </a:lnTo>
                  <a:lnTo>
                    <a:pt x="2762" y="759"/>
                  </a:lnTo>
                  <a:lnTo>
                    <a:pt x="2762" y="754"/>
                  </a:lnTo>
                  <a:lnTo>
                    <a:pt x="2767" y="752"/>
                  </a:lnTo>
                  <a:lnTo>
                    <a:pt x="2769" y="749"/>
                  </a:lnTo>
                  <a:lnTo>
                    <a:pt x="2773" y="730"/>
                  </a:lnTo>
                  <a:lnTo>
                    <a:pt x="2774" y="727"/>
                  </a:lnTo>
                  <a:lnTo>
                    <a:pt x="2776" y="728"/>
                  </a:lnTo>
                  <a:lnTo>
                    <a:pt x="2779" y="727"/>
                  </a:lnTo>
                  <a:lnTo>
                    <a:pt x="2783" y="712"/>
                  </a:lnTo>
                  <a:lnTo>
                    <a:pt x="2784" y="708"/>
                  </a:lnTo>
                  <a:lnTo>
                    <a:pt x="2781" y="703"/>
                  </a:lnTo>
                  <a:lnTo>
                    <a:pt x="2776" y="697"/>
                  </a:lnTo>
                  <a:lnTo>
                    <a:pt x="2769" y="693"/>
                  </a:lnTo>
                  <a:lnTo>
                    <a:pt x="2769" y="690"/>
                  </a:lnTo>
                  <a:lnTo>
                    <a:pt x="2769" y="687"/>
                  </a:lnTo>
                  <a:lnTo>
                    <a:pt x="2773" y="678"/>
                  </a:lnTo>
                  <a:lnTo>
                    <a:pt x="2775" y="674"/>
                  </a:lnTo>
                  <a:lnTo>
                    <a:pt x="2785" y="662"/>
                  </a:lnTo>
                  <a:lnTo>
                    <a:pt x="2790" y="662"/>
                  </a:lnTo>
                  <a:lnTo>
                    <a:pt x="2796" y="652"/>
                  </a:lnTo>
                  <a:lnTo>
                    <a:pt x="2807" y="650"/>
                  </a:lnTo>
                  <a:lnTo>
                    <a:pt x="2819" y="644"/>
                  </a:lnTo>
                  <a:lnTo>
                    <a:pt x="2830" y="641"/>
                  </a:lnTo>
                  <a:lnTo>
                    <a:pt x="2835" y="635"/>
                  </a:lnTo>
                  <a:lnTo>
                    <a:pt x="2843" y="631"/>
                  </a:lnTo>
                  <a:lnTo>
                    <a:pt x="2856" y="634"/>
                  </a:lnTo>
                  <a:lnTo>
                    <a:pt x="2869" y="631"/>
                  </a:lnTo>
                  <a:lnTo>
                    <a:pt x="2894" y="630"/>
                  </a:lnTo>
                  <a:lnTo>
                    <a:pt x="2913" y="625"/>
                  </a:lnTo>
                  <a:lnTo>
                    <a:pt x="2918" y="623"/>
                  </a:lnTo>
                  <a:lnTo>
                    <a:pt x="2923" y="619"/>
                  </a:lnTo>
                  <a:lnTo>
                    <a:pt x="2929" y="604"/>
                  </a:lnTo>
                  <a:lnTo>
                    <a:pt x="2931" y="602"/>
                  </a:lnTo>
                  <a:lnTo>
                    <a:pt x="2936" y="604"/>
                  </a:lnTo>
                  <a:lnTo>
                    <a:pt x="2937" y="614"/>
                  </a:lnTo>
                  <a:lnTo>
                    <a:pt x="2941" y="614"/>
                  </a:lnTo>
                  <a:lnTo>
                    <a:pt x="2948" y="613"/>
                  </a:lnTo>
                  <a:lnTo>
                    <a:pt x="2963" y="604"/>
                  </a:lnTo>
                  <a:lnTo>
                    <a:pt x="2967" y="604"/>
                  </a:lnTo>
                  <a:lnTo>
                    <a:pt x="2969" y="612"/>
                  </a:lnTo>
                  <a:lnTo>
                    <a:pt x="2974" y="613"/>
                  </a:lnTo>
                  <a:lnTo>
                    <a:pt x="2987" y="608"/>
                  </a:lnTo>
                  <a:lnTo>
                    <a:pt x="2993" y="609"/>
                  </a:lnTo>
                  <a:lnTo>
                    <a:pt x="3004" y="602"/>
                  </a:lnTo>
                  <a:lnTo>
                    <a:pt x="3006" y="599"/>
                  </a:lnTo>
                  <a:lnTo>
                    <a:pt x="3004" y="586"/>
                  </a:lnTo>
                  <a:lnTo>
                    <a:pt x="3002" y="583"/>
                  </a:lnTo>
                  <a:lnTo>
                    <a:pt x="3000" y="583"/>
                  </a:lnTo>
                  <a:lnTo>
                    <a:pt x="3000" y="596"/>
                  </a:lnTo>
                  <a:lnTo>
                    <a:pt x="2999" y="599"/>
                  </a:lnTo>
                  <a:lnTo>
                    <a:pt x="2991" y="602"/>
                  </a:lnTo>
                  <a:lnTo>
                    <a:pt x="2982" y="599"/>
                  </a:lnTo>
                  <a:lnTo>
                    <a:pt x="2972" y="593"/>
                  </a:lnTo>
                  <a:lnTo>
                    <a:pt x="2967" y="582"/>
                  </a:lnTo>
                  <a:lnTo>
                    <a:pt x="2963" y="580"/>
                  </a:lnTo>
                  <a:lnTo>
                    <a:pt x="2962" y="569"/>
                  </a:lnTo>
                  <a:lnTo>
                    <a:pt x="2957" y="564"/>
                  </a:lnTo>
                  <a:lnTo>
                    <a:pt x="2948" y="559"/>
                  </a:lnTo>
                  <a:lnTo>
                    <a:pt x="2947" y="558"/>
                  </a:lnTo>
                  <a:lnTo>
                    <a:pt x="2947" y="552"/>
                  </a:lnTo>
                  <a:lnTo>
                    <a:pt x="2950" y="548"/>
                  </a:lnTo>
                  <a:lnTo>
                    <a:pt x="2953" y="547"/>
                  </a:lnTo>
                  <a:lnTo>
                    <a:pt x="2957" y="538"/>
                  </a:lnTo>
                  <a:lnTo>
                    <a:pt x="2962" y="536"/>
                  </a:lnTo>
                  <a:lnTo>
                    <a:pt x="2957" y="528"/>
                  </a:lnTo>
                  <a:lnTo>
                    <a:pt x="2951" y="515"/>
                  </a:lnTo>
                  <a:lnTo>
                    <a:pt x="2956" y="500"/>
                  </a:lnTo>
                  <a:lnTo>
                    <a:pt x="2971" y="488"/>
                  </a:lnTo>
                  <a:lnTo>
                    <a:pt x="2982" y="470"/>
                  </a:lnTo>
                  <a:lnTo>
                    <a:pt x="2987" y="466"/>
                  </a:lnTo>
                  <a:lnTo>
                    <a:pt x="2989" y="455"/>
                  </a:lnTo>
                  <a:lnTo>
                    <a:pt x="2996" y="446"/>
                  </a:lnTo>
                  <a:lnTo>
                    <a:pt x="3005" y="442"/>
                  </a:lnTo>
                  <a:lnTo>
                    <a:pt x="3009" y="443"/>
                  </a:lnTo>
                  <a:lnTo>
                    <a:pt x="3011" y="451"/>
                  </a:lnTo>
                  <a:lnTo>
                    <a:pt x="3014" y="451"/>
                  </a:lnTo>
                  <a:lnTo>
                    <a:pt x="3017" y="447"/>
                  </a:lnTo>
                  <a:lnTo>
                    <a:pt x="3020" y="437"/>
                  </a:lnTo>
                  <a:lnTo>
                    <a:pt x="3022" y="437"/>
                  </a:lnTo>
                  <a:lnTo>
                    <a:pt x="3025" y="441"/>
                  </a:lnTo>
                  <a:lnTo>
                    <a:pt x="3027" y="441"/>
                  </a:lnTo>
                  <a:lnTo>
                    <a:pt x="3032" y="440"/>
                  </a:lnTo>
                  <a:lnTo>
                    <a:pt x="3036" y="432"/>
                  </a:lnTo>
                  <a:lnTo>
                    <a:pt x="3039" y="429"/>
                  </a:lnTo>
                  <a:lnTo>
                    <a:pt x="3045" y="431"/>
                  </a:lnTo>
                  <a:lnTo>
                    <a:pt x="3048" y="430"/>
                  </a:lnTo>
                  <a:lnTo>
                    <a:pt x="3053" y="421"/>
                  </a:lnTo>
                  <a:lnTo>
                    <a:pt x="3054" y="414"/>
                  </a:lnTo>
                  <a:lnTo>
                    <a:pt x="3058" y="408"/>
                  </a:lnTo>
                  <a:lnTo>
                    <a:pt x="3059" y="398"/>
                  </a:lnTo>
                  <a:lnTo>
                    <a:pt x="3065" y="393"/>
                  </a:lnTo>
                  <a:lnTo>
                    <a:pt x="3068" y="392"/>
                  </a:lnTo>
                  <a:lnTo>
                    <a:pt x="3070" y="393"/>
                  </a:lnTo>
                  <a:lnTo>
                    <a:pt x="3071" y="400"/>
                  </a:lnTo>
                  <a:lnTo>
                    <a:pt x="3072" y="405"/>
                  </a:lnTo>
                  <a:lnTo>
                    <a:pt x="3077" y="407"/>
                  </a:lnTo>
                  <a:lnTo>
                    <a:pt x="3082" y="404"/>
                  </a:lnTo>
                  <a:lnTo>
                    <a:pt x="3092" y="412"/>
                  </a:lnTo>
                  <a:lnTo>
                    <a:pt x="3097" y="410"/>
                  </a:lnTo>
                  <a:lnTo>
                    <a:pt x="3100" y="405"/>
                  </a:lnTo>
                  <a:lnTo>
                    <a:pt x="3107" y="399"/>
                  </a:lnTo>
                  <a:lnTo>
                    <a:pt x="3112" y="399"/>
                  </a:lnTo>
                  <a:lnTo>
                    <a:pt x="3118" y="396"/>
                  </a:lnTo>
                  <a:lnTo>
                    <a:pt x="3120" y="389"/>
                  </a:lnTo>
                  <a:lnTo>
                    <a:pt x="3133" y="388"/>
                  </a:lnTo>
                  <a:lnTo>
                    <a:pt x="3136" y="387"/>
                  </a:lnTo>
                  <a:lnTo>
                    <a:pt x="3141" y="383"/>
                  </a:lnTo>
                  <a:lnTo>
                    <a:pt x="3147" y="383"/>
                  </a:lnTo>
                  <a:lnTo>
                    <a:pt x="3151" y="380"/>
                  </a:lnTo>
                  <a:lnTo>
                    <a:pt x="3158" y="380"/>
                  </a:lnTo>
                  <a:lnTo>
                    <a:pt x="3165" y="375"/>
                  </a:lnTo>
                  <a:lnTo>
                    <a:pt x="3166" y="370"/>
                  </a:lnTo>
                  <a:lnTo>
                    <a:pt x="3165" y="36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lIns="243846" tIns="121922" rIns="243846" bIns="121922"/>
            <a:lstStyle/>
            <a:p>
              <a:endParaRPr lang="en-US" dirty="0"/>
            </a:p>
          </p:txBody>
        </p:sp>
        <p:grpSp>
          <p:nvGrpSpPr>
            <p:cNvPr id="95" name="Группа 94"/>
            <p:cNvGrpSpPr/>
            <p:nvPr/>
          </p:nvGrpSpPr>
          <p:grpSpPr>
            <a:xfrm>
              <a:off x="6113767" y="979219"/>
              <a:ext cx="2112227" cy="1253976"/>
              <a:chOff x="6113767" y="979219"/>
              <a:chExt cx="2112227" cy="1253976"/>
            </a:xfrm>
          </p:grpSpPr>
          <p:grpSp>
            <p:nvGrpSpPr>
              <p:cNvPr id="96" name="Group 132"/>
              <p:cNvGrpSpPr/>
              <p:nvPr/>
            </p:nvGrpSpPr>
            <p:grpSpPr>
              <a:xfrm rot="20367281">
                <a:off x="6169296" y="979219"/>
                <a:ext cx="144413" cy="287681"/>
                <a:chOff x="4903788" y="1646238"/>
                <a:chExt cx="1314450" cy="2546350"/>
              </a:xfrm>
              <a:solidFill>
                <a:schemeClr val="accent1"/>
              </a:solidFill>
              <a:effectLst>
                <a:outerShdw blurRad="76200" dir="18900000" sy="23000" kx="-1200000" algn="b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9" name="Freeform 1"/>
                <p:cNvSpPr>
                  <a:spLocks noChangeArrowheads="1"/>
                </p:cNvSpPr>
                <p:nvPr/>
              </p:nvSpPr>
              <p:spPr bwMode="auto">
                <a:xfrm>
                  <a:off x="4903788" y="1646238"/>
                  <a:ext cx="1314450" cy="1228725"/>
                </a:xfrm>
                <a:custGeom>
                  <a:avLst/>
                  <a:gdLst>
                    <a:gd name="T0" fmla="*/ 0 w 3653"/>
                    <a:gd name="T1" fmla="*/ 3403 h 3413"/>
                    <a:gd name="T2" fmla="*/ 0 w 3653"/>
                    <a:gd name="T3" fmla="*/ 3403 h 3413"/>
                    <a:gd name="T4" fmla="*/ 3652 w 3653"/>
                    <a:gd name="T5" fmla="*/ 3412 h 3413"/>
                    <a:gd name="T6" fmla="*/ 2719 w 3653"/>
                    <a:gd name="T7" fmla="*/ 1813 h 3413"/>
                    <a:gd name="T8" fmla="*/ 2719 w 3653"/>
                    <a:gd name="T9" fmla="*/ 507 h 3413"/>
                    <a:gd name="T10" fmla="*/ 3190 w 3653"/>
                    <a:gd name="T11" fmla="*/ 507 h 3413"/>
                    <a:gd name="T12" fmla="*/ 1831 w 3653"/>
                    <a:gd name="T13" fmla="*/ 0 h 3413"/>
                    <a:gd name="T14" fmla="*/ 471 w 3653"/>
                    <a:gd name="T15" fmla="*/ 507 h 3413"/>
                    <a:gd name="T16" fmla="*/ 942 w 3653"/>
                    <a:gd name="T17" fmla="*/ 507 h 3413"/>
                    <a:gd name="T18" fmla="*/ 942 w 3653"/>
                    <a:gd name="T19" fmla="*/ 1813 h 3413"/>
                    <a:gd name="T20" fmla="*/ 0 w 3653"/>
                    <a:gd name="T21" fmla="*/ 3403 h 3413"/>
                    <a:gd name="T22" fmla="*/ 0 w 3653"/>
                    <a:gd name="T23" fmla="*/ 3403 h 3413"/>
                    <a:gd name="T24" fmla="*/ 0 w 3653"/>
                    <a:gd name="T25" fmla="*/ 3403 h 3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53" h="3413">
                      <a:moveTo>
                        <a:pt x="0" y="3403"/>
                      </a:moveTo>
                      <a:lnTo>
                        <a:pt x="0" y="3403"/>
                      </a:lnTo>
                      <a:cubicBezTo>
                        <a:pt x="3652" y="3412"/>
                        <a:pt x="3652" y="3412"/>
                        <a:pt x="3652" y="3412"/>
                      </a:cubicBezTo>
                      <a:cubicBezTo>
                        <a:pt x="3652" y="2728"/>
                        <a:pt x="3279" y="2123"/>
                        <a:pt x="2719" y="1813"/>
                      </a:cubicBezTo>
                      <a:cubicBezTo>
                        <a:pt x="2719" y="507"/>
                        <a:pt x="2719" y="507"/>
                        <a:pt x="2719" y="507"/>
                      </a:cubicBezTo>
                      <a:cubicBezTo>
                        <a:pt x="3190" y="507"/>
                        <a:pt x="3190" y="507"/>
                        <a:pt x="3190" y="507"/>
                      </a:cubicBezTo>
                      <a:cubicBezTo>
                        <a:pt x="3190" y="231"/>
                        <a:pt x="2586" y="0"/>
                        <a:pt x="1831" y="0"/>
                      </a:cubicBezTo>
                      <a:cubicBezTo>
                        <a:pt x="1076" y="0"/>
                        <a:pt x="471" y="222"/>
                        <a:pt x="471" y="507"/>
                      </a:cubicBezTo>
                      <a:cubicBezTo>
                        <a:pt x="942" y="507"/>
                        <a:pt x="942" y="507"/>
                        <a:pt x="942" y="507"/>
                      </a:cubicBezTo>
                      <a:cubicBezTo>
                        <a:pt x="942" y="1813"/>
                        <a:pt x="942" y="1813"/>
                        <a:pt x="942" y="1813"/>
                      </a:cubicBezTo>
                      <a:cubicBezTo>
                        <a:pt x="383" y="2123"/>
                        <a:pt x="0" y="2719"/>
                        <a:pt x="0" y="3403"/>
                      </a:cubicBezTo>
                      <a:close/>
                      <a:moveTo>
                        <a:pt x="0" y="3403"/>
                      </a:moveTo>
                      <a:lnTo>
                        <a:pt x="0" y="340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0" name="Freeform 2"/>
                <p:cNvSpPr>
                  <a:spLocks noChangeArrowheads="1"/>
                </p:cNvSpPr>
                <p:nvPr/>
              </p:nvSpPr>
              <p:spPr bwMode="auto">
                <a:xfrm>
                  <a:off x="5459413" y="2995613"/>
                  <a:ext cx="201612" cy="1196975"/>
                </a:xfrm>
                <a:custGeom>
                  <a:avLst/>
                  <a:gdLst>
                    <a:gd name="T0" fmla="*/ 0 w 561"/>
                    <a:gd name="T1" fmla="*/ 907 h 3324"/>
                    <a:gd name="T2" fmla="*/ 0 w 561"/>
                    <a:gd name="T3" fmla="*/ 1244 h 3324"/>
                    <a:gd name="T4" fmla="*/ 0 w 561"/>
                    <a:gd name="T5" fmla="*/ 2266 h 3324"/>
                    <a:gd name="T6" fmla="*/ 0 w 561"/>
                    <a:gd name="T7" fmla="*/ 2950 h 3324"/>
                    <a:gd name="T8" fmla="*/ 18 w 561"/>
                    <a:gd name="T9" fmla="*/ 2977 h 3324"/>
                    <a:gd name="T10" fmla="*/ 276 w 561"/>
                    <a:gd name="T11" fmla="*/ 3323 h 3324"/>
                    <a:gd name="T12" fmla="*/ 498 w 561"/>
                    <a:gd name="T13" fmla="*/ 3039 h 3324"/>
                    <a:gd name="T14" fmla="*/ 560 w 561"/>
                    <a:gd name="T15" fmla="*/ 2950 h 3324"/>
                    <a:gd name="T16" fmla="*/ 560 w 561"/>
                    <a:gd name="T17" fmla="*/ 1893 h 3324"/>
                    <a:gd name="T18" fmla="*/ 560 w 561"/>
                    <a:gd name="T19" fmla="*/ 1075 h 3324"/>
                    <a:gd name="T20" fmla="*/ 560 w 561"/>
                    <a:gd name="T21" fmla="*/ 0 h 3324"/>
                    <a:gd name="T22" fmla="*/ 0 w 561"/>
                    <a:gd name="T23" fmla="*/ 0 h 3324"/>
                    <a:gd name="T24" fmla="*/ 0 w 561"/>
                    <a:gd name="T25" fmla="*/ 222 h 3324"/>
                    <a:gd name="T26" fmla="*/ 0 w 561"/>
                    <a:gd name="T27" fmla="*/ 907 h 3324"/>
                    <a:gd name="T28" fmla="*/ 0 w 561"/>
                    <a:gd name="T29" fmla="*/ 907 h 3324"/>
                    <a:gd name="T30" fmla="*/ 0 w 561"/>
                    <a:gd name="T31" fmla="*/ 907 h 3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61" h="3324">
                      <a:moveTo>
                        <a:pt x="0" y="907"/>
                      </a:moveTo>
                      <a:lnTo>
                        <a:pt x="0" y="1244"/>
                      </a:lnTo>
                      <a:lnTo>
                        <a:pt x="0" y="2266"/>
                      </a:lnTo>
                      <a:lnTo>
                        <a:pt x="0" y="2950"/>
                      </a:lnTo>
                      <a:lnTo>
                        <a:pt x="18" y="2977"/>
                      </a:lnTo>
                      <a:lnTo>
                        <a:pt x="276" y="3323"/>
                      </a:lnTo>
                      <a:lnTo>
                        <a:pt x="498" y="3039"/>
                      </a:lnTo>
                      <a:lnTo>
                        <a:pt x="560" y="2950"/>
                      </a:lnTo>
                      <a:lnTo>
                        <a:pt x="560" y="1893"/>
                      </a:lnTo>
                      <a:lnTo>
                        <a:pt x="560" y="1075"/>
                      </a:lnTo>
                      <a:lnTo>
                        <a:pt x="560" y="0"/>
                      </a:lnTo>
                      <a:lnTo>
                        <a:pt x="0" y="0"/>
                      </a:lnTo>
                      <a:lnTo>
                        <a:pt x="0" y="222"/>
                      </a:lnTo>
                      <a:lnTo>
                        <a:pt x="0" y="907"/>
                      </a:lnTo>
                      <a:close/>
                      <a:moveTo>
                        <a:pt x="0" y="907"/>
                      </a:moveTo>
                      <a:lnTo>
                        <a:pt x="0" y="9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1" name="Freeform 3"/>
                <p:cNvSpPr>
                  <a:spLocks noChangeArrowheads="1"/>
                </p:cNvSpPr>
                <p:nvPr/>
              </p:nvSpPr>
              <p:spPr bwMode="auto">
                <a:xfrm>
                  <a:off x="5459413" y="2995613"/>
                  <a:ext cx="201612" cy="1196975"/>
                </a:xfrm>
                <a:custGeom>
                  <a:avLst/>
                  <a:gdLst>
                    <a:gd name="T0" fmla="*/ 0 w 561"/>
                    <a:gd name="T1" fmla="*/ 907 h 3324"/>
                    <a:gd name="T2" fmla="*/ 0 w 561"/>
                    <a:gd name="T3" fmla="*/ 1244 h 3324"/>
                    <a:gd name="T4" fmla="*/ 0 w 561"/>
                    <a:gd name="T5" fmla="*/ 2266 h 3324"/>
                    <a:gd name="T6" fmla="*/ 0 w 561"/>
                    <a:gd name="T7" fmla="*/ 2950 h 3324"/>
                    <a:gd name="T8" fmla="*/ 18 w 561"/>
                    <a:gd name="T9" fmla="*/ 2977 h 3324"/>
                    <a:gd name="T10" fmla="*/ 276 w 561"/>
                    <a:gd name="T11" fmla="*/ 3323 h 3324"/>
                    <a:gd name="T12" fmla="*/ 498 w 561"/>
                    <a:gd name="T13" fmla="*/ 3039 h 3324"/>
                    <a:gd name="T14" fmla="*/ 560 w 561"/>
                    <a:gd name="T15" fmla="*/ 2950 h 3324"/>
                    <a:gd name="T16" fmla="*/ 560 w 561"/>
                    <a:gd name="T17" fmla="*/ 1893 h 3324"/>
                    <a:gd name="T18" fmla="*/ 560 w 561"/>
                    <a:gd name="T19" fmla="*/ 1075 h 3324"/>
                    <a:gd name="T20" fmla="*/ 560 w 561"/>
                    <a:gd name="T21" fmla="*/ 0 h 3324"/>
                    <a:gd name="T22" fmla="*/ 0 w 561"/>
                    <a:gd name="T23" fmla="*/ 0 h 3324"/>
                    <a:gd name="T24" fmla="*/ 0 w 561"/>
                    <a:gd name="T25" fmla="*/ 222 h 3324"/>
                    <a:gd name="T26" fmla="*/ 0 w 561"/>
                    <a:gd name="T27" fmla="*/ 907 h 3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1" h="3324">
                      <a:moveTo>
                        <a:pt x="0" y="907"/>
                      </a:moveTo>
                      <a:lnTo>
                        <a:pt x="0" y="1244"/>
                      </a:lnTo>
                      <a:lnTo>
                        <a:pt x="0" y="2266"/>
                      </a:lnTo>
                      <a:lnTo>
                        <a:pt x="0" y="2950"/>
                      </a:lnTo>
                      <a:lnTo>
                        <a:pt x="18" y="2977"/>
                      </a:lnTo>
                      <a:lnTo>
                        <a:pt x="276" y="3323"/>
                      </a:lnTo>
                      <a:lnTo>
                        <a:pt x="498" y="3039"/>
                      </a:lnTo>
                      <a:lnTo>
                        <a:pt x="560" y="2950"/>
                      </a:lnTo>
                      <a:lnTo>
                        <a:pt x="560" y="1893"/>
                      </a:lnTo>
                      <a:lnTo>
                        <a:pt x="560" y="1075"/>
                      </a:lnTo>
                      <a:lnTo>
                        <a:pt x="560" y="0"/>
                      </a:lnTo>
                      <a:lnTo>
                        <a:pt x="0" y="0"/>
                      </a:lnTo>
                      <a:lnTo>
                        <a:pt x="0" y="222"/>
                      </a:lnTo>
                      <a:lnTo>
                        <a:pt x="0" y="907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12" name="Freeform 4"/>
                <p:cNvSpPr>
                  <a:spLocks noChangeArrowheads="1"/>
                </p:cNvSpPr>
                <p:nvPr/>
              </p:nvSpPr>
              <p:spPr bwMode="auto">
                <a:xfrm>
                  <a:off x="5459413" y="3322638"/>
                  <a:ext cx="1587" cy="1587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7" name="Freeform 4"/>
              <p:cNvSpPr>
                <a:spLocks noChangeArrowheads="1"/>
              </p:cNvSpPr>
              <p:nvPr/>
            </p:nvSpPr>
            <p:spPr bwMode="auto">
              <a:xfrm rot="567281">
                <a:off x="7001293" y="1425174"/>
                <a:ext cx="174" cy="179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98" name="Group 142"/>
              <p:cNvGrpSpPr/>
              <p:nvPr/>
            </p:nvGrpSpPr>
            <p:grpSpPr>
              <a:xfrm rot="567281">
                <a:off x="7296675" y="1945514"/>
                <a:ext cx="144413" cy="287681"/>
                <a:chOff x="4903788" y="1646238"/>
                <a:chExt cx="1314450" cy="2546350"/>
              </a:xfrm>
              <a:solidFill>
                <a:schemeClr val="accent3"/>
              </a:solidFill>
              <a:effectLst>
                <a:outerShdw blurRad="76200" dir="18900000" sy="23000" kx="-1200000" algn="b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5" name="Freeform 1"/>
                <p:cNvSpPr>
                  <a:spLocks noChangeArrowheads="1"/>
                </p:cNvSpPr>
                <p:nvPr/>
              </p:nvSpPr>
              <p:spPr bwMode="auto">
                <a:xfrm>
                  <a:off x="4903788" y="1646238"/>
                  <a:ext cx="1314450" cy="1228725"/>
                </a:xfrm>
                <a:custGeom>
                  <a:avLst/>
                  <a:gdLst>
                    <a:gd name="T0" fmla="*/ 0 w 3653"/>
                    <a:gd name="T1" fmla="*/ 3403 h 3413"/>
                    <a:gd name="T2" fmla="*/ 0 w 3653"/>
                    <a:gd name="T3" fmla="*/ 3403 h 3413"/>
                    <a:gd name="T4" fmla="*/ 3652 w 3653"/>
                    <a:gd name="T5" fmla="*/ 3412 h 3413"/>
                    <a:gd name="T6" fmla="*/ 2719 w 3653"/>
                    <a:gd name="T7" fmla="*/ 1813 h 3413"/>
                    <a:gd name="T8" fmla="*/ 2719 w 3653"/>
                    <a:gd name="T9" fmla="*/ 507 h 3413"/>
                    <a:gd name="T10" fmla="*/ 3190 w 3653"/>
                    <a:gd name="T11" fmla="*/ 507 h 3413"/>
                    <a:gd name="T12" fmla="*/ 1831 w 3653"/>
                    <a:gd name="T13" fmla="*/ 0 h 3413"/>
                    <a:gd name="T14" fmla="*/ 471 w 3653"/>
                    <a:gd name="T15" fmla="*/ 507 h 3413"/>
                    <a:gd name="T16" fmla="*/ 942 w 3653"/>
                    <a:gd name="T17" fmla="*/ 507 h 3413"/>
                    <a:gd name="T18" fmla="*/ 942 w 3653"/>
                    <a:gd name="T19" fmla="*/ 1813 h 3413"/>
                    <a:gd name="T20" fmla="*/ 0 w 3653"/>
                    <a:gd name="T21" fmla="*/ 3403 h 3413"/>
                    <a:gd name="T22" fmla="*/ 0 w 3653"/>
                    <a:gd name="T23" fmla="*/ 3403 h 3413"/>
                    <a:gd name="T24" fmla="*/ 0 w 3653"/>
                    <a:gd name="T25" fmla="*/ 3403 h 3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53" h="3413">
                      <a:moveTo>
                        <a:pt x="0" y="3403"/>
                      </a:moveTo>
                      <a:lnTo>
                        <a:pt x="0" y="3403"/>
                      </a:lnTo>
                      <a:cubicBezTo>
                        <a:pt x="3652" y="3412"/>
                        <a:pt x="3652" y="3412"/>
                        <a:pt x="3652" y="3412"/>
                      </a:cubicBezTo>
                      <a:cubicBezTo>
                        <a:pt x="3652" y="2728"/>
                        <a:pt x="3279" y="2123"/>
                        <a:pt x="2719" y="1813"/>
                      </a:cubicBezTo>
                      <a:cubicBezTo>
                        <a:pt x="2719" y="507"/>
                        <a:pt x="2719" y="507"/>
                        <a:pt x="2719" y="507"/>
                      </a:cubicBezTo>
                      <a:cubicBezTo>
                        <a:pt x="3190" y="507"/>
                        <a:pt x="3190" y="507"/>
                        <a:pt x="3190" y="507"/>
                      </a:cubicBezTo>
                      <a:cubicBezTo>
                        <a:pt x="3190" y="231"/>
                        <a:pt x="2586" y="0"/>
                        <a:pt x="1831" y="0"/>
                      </a:cubicBezTo>
                      <a:cubicBezTo>
                        <a:pt x="1076" y="0"/>
                        <a:pt x="471" y="222"/>
                        <a:pt x="471" y="507"/>
                      </a:cubicBezTo>
                      <a:cubicBezTo>
                        <a:pt x="942" y="507"/>
                        <a:pt x="942" y="507"/>
                        <a:pt x="942" y="507"/>
                      </a:cubicBezTo>
                      <a:cubicBezTo>
                        <a:pt x="942" y="1813"/>
                        <a:pt x="942" y="1813"/>
                        <a:pt x="942" y="1813"/>
                      </a:cubicBezTo>
                      <a:cubicBezTo>
                        <a:pt x="383" y="2123"/>
                        <a:pt x="0" y="2719"/>
                        <a:pt x="0" y="3403"/>
                      </a:cubicBezTo>
                      <a:close/>
                      <a:moveTo>
                        <a:pt x="0" y="3403"/>
                      </a:moveTo>
                      <a:lnTo>
                        <a:pt x="0" y="340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6" name="Freeform 2"/>
                <p:cNvSpPr>
                  <a:spLocks noChangeArrowheads="1"/>
                </p:cNvSpPr>
                <p:nvPr/>
              </p:nvSpPr>
              <p:spPr bwMode="auto">
                <a:xfrm>
                  <a:off x="5459413" y="2995613"/>
                  <a:ext cx="201612" cy="1196975"/>
                </a:xfrm>
                <a:custGeom>
                  <a:avLst/>
                  <a:gdLst>
                    <a:gd name="T0" fmla="*/ 0 w 561"/>
                    <a:gd name="T1" fmla="*/ 907 h 3324"/>
                    <a:gd name="T2" fmla="*/ 0 w 561"/>
                    <a:gd name="T3" fmla="*/ 1244 h 3324"/>
                    <a:gd name="T4" fmla="*/ 0 w 561"/>
                    <a:gd name="T5" fmla="*/ 2266 h 3324"/>
                    <a:gd name="T6" fmla="*/ 0 w 561"/>
                    <a:gd name="T7" fmla="*/ 2950 h 3324"/>
                    <a:gd name="T8" fmla="*/ 18 w 561"/>
                    <a:gd name="T9" fmla="*/ 2977 h 3324"/>
                    <a:gd name="T10" fmla="*/ 276 w 561"/>
                    <a:gd name="T11" fmla="*/ 3323 h 3324"/>
                    <a:gd name="T12" fmla="*/ 498 w 561"/>
                    <a:gd name="T13" fmla="*/ 3039 h 3324"/>
                    <a:gd name="T14" fmla="*/ 560 w 561"/>
                    <a:gd name="T15" fmla="*/ 2950 h 3324"/>
                    <a:gd name="T16" fmla="*/ 560 w 561"/>
                    <a:gd name="T17" fmla="*/ 1893 h 3324"/>
                    <a:gd name="T18" fmla="*/ 560 w 561"/>
                    <a:gd name="T19" fmla="*/ 1075 h 3324"/>
                    <a:gd name="T20" fmla="*/ 560 w 561"/>
                    <a:gd name="T21" fmla="*/ 0 h 3324"/>
                    <a:gd name="T22" fmla="*/ 0 w 561"/>
                    <a:gd name="T23" fmla="*/ 0 h 3324"/>
                    <a:gd name="T24" fmla="*/ 0 w 561"/>
                    <a:gd name="T25" fmla="*/ 222 h 3324"/>
                    <a:gd name="T26" fmla="*/ 0 w 561"/>
                    <a:gd name="T27" fmla="*/ 907 h 3324"/>
                    <a:gd name="T28" fmla="*/ 0 w 561"/>
                    <a:gd name="T29" fmla="*/ 907 h 3324"/>
                    <a:gd name="T30" fmla="*/ 0 w 561"/>
                    <a:gd name="T31" fmla="*/ 907 h 3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61" h="3324">
                      <a:moveTo>
                        <a:pt x="0" y="907"/>
                      </a:moveTo>
                      <a:lnTo>
                        <a:pt x="0" y="1244"/>
                      </a:lnTo>
                      <a:lnTo>
                        <a:pt x="0" y="2266"/>
                      </a:lnTo>
                      <a:lnTo>
                        <a:pt x="0" y="2950"/>
                      </a:lnTo>
                      <a:lnTo>
                        <a:pt x="18" y="2977"/>
                      </a:lnTo>
                      <a:lnTo>
                        <a:pt x="276" y="3323"/>
                      </a:lnTo>
                      <a:lnTo>
                        <a:pt x="498" y="3039"/>
                      </a:lnTo>
                      <a:lnTo>
                        <a:pt x="560" y="2950"/>
                      </a:lnTo>
                      <a:lnTo>
                        <a:pt x="560" y="1893"/>
                      </a:lnTo>
                      <a:lnTo>
                        <a:pt x="560" y="1075"/>
                      </a:lnTo>
                      <a:lnTo>
                        <a:pt x="560" y="0"/>
                      </a:lnTo>
                      <a:lnTo>
                        <a:pt x="0" y="0"/>
                      </a:lnTo>
                      <a:lnTo>
                        <a:pt x="0" y="222"/>
                      </a:lnTo>
                      <a:lnTo>
                        <a:pt x="0" y="907"/>
                      </a:lnTo>
                      <a:close/>
                      <a:moveTo>
                        <a:pt x="0" y="907"/>
                      </a:moveTo>
                      <a:lnTo>
                        <a:pt x="0" y="9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" name="Freeform 3"/>
                <p:cNvSpPr>
                  <a:spLocks noChangeArrowheads="1"/>
                </p:cNvSpPr>
                <p:nvPr/>
              </p:nvSpPr>
              <p:spPr bwMode="auto">
                <a:xfrm>
                  <a:off x="5459413" y="2995613"/>
                  <a:ext cx="201612" cy="1196975"/>
                </a:xfrm>
                <a:custGeom>
                  <a:avLst/>
                  <a:gdLst>
                    <a:gd name="T0" fmla="*/ 0 w 561"/>
                    <a:gd name="T1" fmla="*/ 907 h 3324"/>
                    <a:gd name="T2" fmla="*/ 0 w 561"/>
                    <a:gd name="T3" fmla="*/ 1244 h 3324"/>
                    <a:gd name="T4" fmla="*/ 0 w 561"/>
                    <a:gd name="T5" fmla="*/ 2266 h 3324"/>
                    <a:gd name="T6" fmla="*/ 0 w 561"/>
                    <a:gd name="T7" fmla="*/ 2950 h 3324"/>
                    <a:gd name="T8" fmla="*/ 18 w 561"/>
                    <a:gd name="T9" fmla="*/ 2977 h 3324"/>
                    <a:gd name="T10" fmla="*/ 276 w 561"/>
                    <a:gd name="T11" fmla="*/ 3323 h 3324"/>
                    <a:gd name="T12" fmla="*/ 498 w 561"/>
                    <a:gd name="T13" fmla="*/ 3039 h 3324"/>
                    <a:gd name="T14" fmla="*/ 560 w 561"/>
                    <a:gd name="T15" fmla="*/ 2950 h 3324"/>
                    <a:gd name="T16" fmla="*/ 560 w 561"/>
                    <a:gd name="T17" fmla="*/ 1893 h 3324"/>
                    <a:gd name="T18" fmla="*/ 560 w 561"/>
                    <a:gd name="T19" fmla="*/ 1075 h 3324"/>
                    <a:gd name="T20" fmla="*/ 560 w 561"/>
                    <a:gd name="T21" fmla="*/ 0 h 3324"/>
                    <a:gd name="T22" fmla="*/ 0 w 561"/>
                    <a:gd name="T23" fmla="*/ 0 h 3324"/>
                    <a:gd name="T24" fmla="*/ 0 w 561"/>
                    <a:gd name="T25" fmla="*/ 222 h 3324"/>
                    <a:gd name="T26" fmla="*/ 0 w 561"/>
                    <a:gd name="T27" fmla="*/ 907 h 3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1" h="3324">
                      <a:moveTo>
                        <a:pt x="0" y="907"/>
                      </a:moveTo>
                      <a:lnTo>
                        <a:pt x="0" y="1244"/>
                      </a:lnTo>
                      <a:lnTo>
                        <a:pt x="0" y="2266"/>
                      </a:lnTo>
                      <a:lnTo>
                        <a:pt x="0" y="2950"/>
                      </a:lnTo>
                      <a:lnTo>
                        <a:pt x="18" y="2977"/>
                      </a:lnTo>
                      <a:lnTo>
                        <a:pt x="276" y="3323"/>
                      </a:lnTo>
                      <a:lnTo>
                        <a:pt x="498" y="3039"/>
                      </a:lnTo>
                      <a:lnTo>
                        <a:pt x="560" y="2950"/>
                      </a:lnTo>
                      <a:lnTo>
                        <a:pt x="560" y="1893"/>
                      </a:lnTo>
                      <a:lnTo>
                        <a:pt x="560" y="1075"/>
                      </a:lnTo>
                      <a:lnTo>
                        <a:pt x="560" y="0"/>
                      </a:lnTo>
                      <a:lnTo>
                        <a:pt x="0" y="0"/>
                      </a:lnTo>
                      <a:lnTo>
                        <a:pt x="0" y="222"/>
                      </a:lnTo>
                      <a:lnTo>
                        <a:pt x="0" y="907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" name="Freeform 4"/>
                <p:cNvSpPr>
                  <a:spLocks noChangeArrowheads="1"/>
                </p:cNvSpPr>
                <p:nvPr/>
              </p:nvSpPr>
              <p:spPr bwMode="auto">
                <a:xfrm>
                  <a:off x="5459413" y="3322638"/>
                  <a:ext cx="1587" cy="1587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9" name="Group 147"/>
              <p:cNvGrpSpPr/>
              <p:nvPr/>
            </p:nvGrpSpPr>
            <p:grpSpPr>
              <a:xfrm rot="20367281">
                <a:off x="8117495" y="1798009"/>
                <a:ext cx="108499" cy="216139"/>
                <a:chOff x="4903788" y="1646238"/>
                <a:chExt cx="1314450" cy="2546350"/>
              </a:xfrm>
              <a:solidFill>
                <a:schemeClr val="accent5"/>
              </a:solidFill>
              <a:effectLst>
                <a:outerShdw blurRad="76200" dir="18900000" sy="23000" kx="-1200000" algn="bl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01" name="Freeform 1"/>
                <p:cNvSpPr>
                  <a:spLocks noChangeArrowheads="1"/>
                </p:cNvSpPr>
                <p:nvPr/>
              </p:nvSpPr>
              <p:spPr bwMode="auto">
                <a:xfrm>
                  <a:off x="4903788" y="1646238"/>
                  <a:ext cx="1314450" cy="1228725"/>
                </a:xfrm>
                <a:custGeom>
                  <a:avLst/>
                  <a:gdLst>
                    <a:gd name="T0" fmla="*/ 0 w 3653"/>
                    <a:gd name="T1" fmla="*/ 3403 h 3413"/>
                    <a:gd name="T2" fmla="*/ 0 w 3653"/>
                    <a:gd name="T3" fmla="*/ 3403 h 3413"/>
                    <a:gd name="T4" fmla="*/ 3652 w 3653"/>
                    <a:gd name="T5" fmla="*/ 3412 h 3413"/>
                    <a:gd name="T6" fmla="*/ 2719 w 3653"/>
                    <a:gd name="T7" fmla="*/ 1813 h 3413"/>
                    <a:gd name="T8" fmla="*/ 2719 w 3653"/>
                    <a:gd name="T9" fmla="*/ 507 h 3413"/>
                    <a:gd name="T10" fmla="*/ 3190 w 3653"/>
                    <a:gd name="T11" fmla="*/ 507 h 3413"/>
                    <a:gd name="T12" fmla="*/ 1831 w 3653"/>
                    <a:gd name="T13" fmla="*/ 0 h 3413"/>
                    <a:gd name="T14" fmla="*/ 471 w 3653"/>
                    <a:gd name="T15" fmla="*/ 507 h 3413"/>
                    <a:gd name="T16" fmla="*/ 942 w 3653"/>
                    <a:gd name="T17" fmla="*/ 507 h 3413"/>
                    <a:gd name="T18" fmla="*/ 942 w 3653"/>
                    <a:gd name="T19" fmla="*/ 1813 h 3413"/>
                    <a:gd name="T20" fmla="*/ 0 w 3653"/>
                    <a:gd name="T21" fmla="*/ 3403 h 3413"/>
                    <a:gd name="T22" fmla="*/ 0 w 3653"/>
                    <a:gd name="T23" fmla="*/ 3403 h 3413"/>
                    <a:gd name="T24" fmla="*/ 0 w 3653"/>
                    <a:gd name="T25" fmla="*/ 3403 h 34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653" h="3413">
                      <a:moveTo>
                        <a:pt x="0" y="3403"/>
                      </a:moveTo>
                      <a:lnTo>
                        <a:pt x="0" y="3403"/>
                      </a:lnTo>
                      <a:cubicBezTo>
                        <a:pt x="3652" y="3412"/>
                        <a:pt x="3652" y="3412"/>
                        <a:pt x="3652" y="3412"/>
                      </a:cubicBezTo>
                      <a:cubicBezTo>
                        <a:pt x="3652" y="2728"/>
                        <a:pt x="3279" y="2123"/>
                        <a:pt x="2719" y="1813"/>
                      </a:cubicBezTo>
                      <a:cubicBezTo>
                        <a:pt x="2719" y="507"/>
                        <a:pt x="2719" y="507"/>
                        <a:pt x="2719" y="507"/>
                      </a:cubicBezTo>
                      <a:cubicBezTo>
                        <a:pt x="3190" y="507"/>
                        <a:pt x="3190" y="507"/>
                        <a:pt x="3190" y="507"/>
                      </a:cubicBezTo>
                      <a:cubicBezTo>
                        <a:pt x="3190" y="231"/>
                        <a:pt x="2586" y="0"/>
                        <a:pt x="1831" y="0"/>
                      </a:cubicBezTo>
                      <a:cubicBezTo>
                        <a:pt x="1076" y="0"/>
                        <a:pt x="471" y="222"/>
                        <a:pt x="471" y="507"/>
                      </a:cubicBezTo>
                      <a:cubicBezTo>
                        <a:pt x="942" y="507"/>
                        <a:pt x="942" y="507"/>
                        <a:pt x="942" y="507"/>
                      </a:cubicBezTo>
                      <a:cubicBezTo>
                        <a:pt x="942" y="1813"/>
                        <a:pt x="942" y="1813"/>
                        <a:pt x="942" y="1813"/>
                      </a:cubicBezTo>
                      <a:cubicBezTo>
                        <a:pt x="383" y="2123"/>
                        <a:pt x="0" y="2719"/>
                        <a:pt x="0" y="3403"/>
                      </a:cubicBezTo>
                      <a:close/>
                      <a:moveTo>
                        <a:pt x="0" y="3403"/>
                      </a:moveTo>
                      <a:lnTo>
                        <a:pt x="0" y="340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Freeform 2"/>
                <p:cNvSpPr>
                  <a:spLocks noChangeArrowheads="1"/>
                </p:cNvSpPr>
                <p:nvPr/>
              </p:nvSpPr>
              <p:spPr bwMode="auto">
                <a:xfrm>
                  <a:off x="5459413" y="2995613"/>
                  <a:ext cx="201612" cy="1196975"/>
                </a:xfrm>
                <a:custGeom>
                  <a:avLst/>
                  <a:gdLst>
                    <a:gd name="T0" fmla="*/ 0 w 561"/>
                    <a:gd name="T1" fmla="*/ 907 h 3324"/>
                    <a:gd name="T2" fmla="*/ 0 w 561"/>
                    <a:gd name="T3" fmla="*/ 1244 h 3324"/>
                    <a:gd name="T4" fmla="*/ 0 w 561"/>
                    <a:gd name="T5" fmla="*/ 2266 h 3324"/>
                    <a:gd name="T6" fmla="*/ 0 w 561"/>
                    <a:gd name="T7" fmla="*/ 2950 h 3324"/>
                    <a:gd name="T8" fmla="*/ 18 w 561"/>
                    <a:gd name="T9" fmla="*/ 2977 h 3324"/>
                    <a:gd name="T10" fmla="*/ 276 w 561"/>
                    <a:gd name="T11" fmla="*/ 3323 h 3324"/>
                    <a:gd name="T12" fmla="*/ 498 w 561"/>
                    <a:gd name="T13" fmla="*/ 3039 h 3324"/>
                    <a:gd name="T14" fmla="*/ 560 w 561"/>
                    <a:gd name="T15" fmla="*/ 2950 h 3324"/>
                    <a:gd name="T16" fmla="*/ 560 w 561"/>
                    <a:gd name="T17" fmla="*/ 1893 h 3324"/>
                    <a:gd name="T18" fmla="*/ 560 w 561"/>
                    <a:gd name="T19" fmla="*/ 1075 h 3324"/>
                    <a:gd name="T20" fmla="*/ 560 w 561"/>
                    <a:gd name="T21" fmla="*/ 0 h 3324"/>
                    <a:gd name="T22" fmla="*/ 0 w 561"/>
                    <a:gd name="T23" fmla="*/ 0 h 3324"/>
                    <a:gd name="T24" fmla="*/ 0 w 561"/>
                    <a:gd name="T25" fmla="*/ 222 h 3324"/>
                    <a:gd name="T26" fmla="*/ 0 w 561"/>
                    <a:gd name="T27" fmla="*/ 907 h 3324"/>
                    <a:gd name="T28" fmla="*/ 0 w 561"/>
                    <a:gd name="T29" fmla="*/ 907 h 3324"/>
                    <a:gd name="T30" fmla="*/ 0 w 561"/>
                    <a:gd name="T31" fmla="*/ 907 h 3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61" h="3324">
                      <a:moveTo>
                        <a:pt x="0" y="907"/>
                      </a:moveTo>
                      <a:lnTo>
                        <a:pt x="0" y="1244"/>
                      </a:lnTo>
                      <a:lnTo>
                        <a:pt x="0" y="2266"/>
                      </a:lnTo>
                      <a:lnTo>
                        <a:pt x="0" y="2950"/>
                      </a:lnTo>
                      <a:lnTo>
                        <a:pt x="18" y="2977"/>
                      </a:lnTo>
                      <a:lnTo>
                        <a:pt x="276" y="3323"/>
                      </a:lnTo>
                      <a:lnTo>
                        <a:pt x="498" y="3039"/>
                      </a:lnTo>
                      <a:lnTo>
                        <a:pt x="560" y="2950"/>
                      </a:lnTo>
                      <a:lnTo>
                        <a:pt x="560" y="1893"/>
                      </a:lnTo>
                      <a:lnTo>
                        <a:pt x="560" y="1075"/>
                      </a:lnTo>
                      <a:lnTo>
                        <a:pt x="560" y="0"/>
                      </a:lnTo>
                      <a:lnTo>
                        <a:pt x="0" y="0"/>
                      </a:lnTo>
                      <a:lnTo>
                        <a:pt x="0" y="222"/>
                      </a:lnTo>
                      <a:lnTo>
                        <a:pt x="0" y="907"/>
                      </a:lnTo>
                      <a:close/>
                      <a:moveTo>
                        <a:pt x="0" y="907"/>
                      </a:moveTo>
                      <a:lnTo>
                        <a:pt x="0" y="9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bevel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Freeform 3"/>
                <p:cNvSpPr>
                  <a:spLocks noChangeArrowheads="1"/>
                </p:cNvSpPr>
                <p:nvPr/>
              </p:nvSpPr>
              <p:spPr bwMode="auto">
                <a:xfrm>
                  <a:off x="5459413" y="2995613"/>
                  <a:ext cx="201612" cy="1196975"/>
                </a:xfrm>
                <a:custGeom>
                  <a:avLst/>
                  <a:gdLst>
                    <a:gd name="T0" fmla="*/ 0 w 561"/>
                    <a:gd name="T1" fmla="*/ 907 h 3324"/>
                    <a:gd name="T2" fmla="*/ 0 w 561"/>
                    <a:gd name="T3" fmla="*/ 1244 h 3324"/>
                    <a:gd name="T4" fmla="*/ 0 w 561"/>
                    <a:gd name="T5" fmla="*/ 2266 h 3324"/>
                    <a:gd name="T6" fmla="*/ 0 w 561"/>
                    <a:gd name="T7" fmla="*/ 2950 h 3324"/>
                    <a:gd name="T8" fmla="*/ 18 w 561"/>
                    <a:gd name="T9" fmla="*/ 2977 h 3324"/>
                    <a:gd name="T10" fmla="*/ 276 w 561"/>
                    <a:gd name="T11" fmla="*/ 3323 h 3324"/>
                    <a:gd name="T12" fmla="*/ 498 w 561"/>
                    <a:gd name="T13" fmla="*/ 3039 h 3324"/>
                    <a:gd name="T14" fmla="*/ 560 w 561"/>
                    <a:gd name="T15" fmla="*/ 2950 h 3324"/>
                    <a:gd name="T16" fmla="*/ 560 w 561"/>
                    <a:gd name="T17" fmla="*/ 1893 h 3324"/>
                    <a:gd name="T18" fmla="*/ 560 w 561"/>
                    <a:gd name="T19" fmla="*/ 1075 h 3324"/>
                    <a:gd name="T20" fmla="*/ 560 w 561"/>
                    <a:gd name="T21" fmla="*/ 0 h 3324"/>
                    <a:gd name="T22" fmla="*/ 0 w 561"/>
                    <a:gd name="T23" fmla="*/ 0 h 3324"/>
                    <a:gd name="T24" fmla="*/ 0 w 561"/>
                    <a:gd name="T25" fmla="*/ 222 h 3324"/>
                    <a:gd name="T26" fmla="*/ 0 w 561"/>
                    <a:gd name="T27" fmla="*/ 907 h 33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61" h="3324">
                      <a:moveTo>
                        <a:pt x="0" y="907"/>
                      </a:moveTo>
                      <a:lnTo>
                        <a:pt x="0" y="1244"/>
                      </a:lnTo>
                      <a:lnTo>
                        <a:pt x="0" y="2266"/>
                      </a:lnTo>
                      <a:lnTo>
                        <a:pt x="0" y="2950"/>
                      </a:lnTo>
                      <a:lnTo>
                        <a:pt x="18" y="2977"/>
                      </a:lnTo>
                      <a:lnTo>
                        <a:pt x="276" y="3323"/>
                      </a:lnTo>
                      <a:lnTo>
                        <a:pt x="498" y="3039"/>
                      </a:lnTo>
                      <a:lnTo>
                        <a:pt x="560" y="2950"/>
                      </a:lnTo>
                      <a:lnTo>
                        <a:pt x="560" y="1893"/>
                      </a:lnTo>
                      <a:lnTo>
                        <a:pt x="560" y="1075"/>
                      </a:lnTo>
                      <a:lnTo>
                        <a:pt x="560" y="0"/>
                      </a:lnTo>
                      <a:lnTo>
                        <a:pt x="0" y="0"/>
                      </a:lnTo>
                      <a:lnTo>
                        <a:pt x="0" y="222"/>
                      </a:lnTo>
                      <a:lnTo>
                        <a:pt x="0" y="907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Freeform 4"/>
                <p:cNvSpPr>
                  <a:spLocks noChangeArrowheads="1"/>
                </p:cNvSpPr>
                <p:nvPr/>
              </p:nvSpPr>
              <p:spPr bwMode="auto">
                <a:xfrm>
                  <a:off x="5459413" y="3322638"/>
                  <a:ext cx="1587" cy="1587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>
                      <a:solidFill>
                        <a:srgbClr val="80808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0" name="Прямоугольник 99"/>
              <p:cNvSpPr/>
              <p:nvPr/>
            </p:nvSpPr>
            <p:spPr>
              <a:xfrm>
                <a:off x="6113767" y="1072558"/>
                <a:ext cx="1949562" cy="8474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900"/>
                  </a:lnSpc>
                </a:pPr>
                <a:r>
                  <a:rPr lang="ru-RU" sz="2000" b="1" dirty="0">
                    <a:solidFill>
                      <a:srgbClr val="FF0000"/>
                    </a:solidFill>
                  </a:rPr>
                  <a:t>б</a:t>
                </a:r>
                <a:r>
                  <a:rPr lang="ru-RU" sz="2000" b="1" dirty="0" smtClean="0">
                    <a:solidFill>
                      <a:srgbClr val="FF0000"/>
                    </a:solidFill>
                  </a:rPr>
                  <a:t>олее </a:t>
                </a:r>
                <a:r>
                  <a:rPr lang="ru-RU" sz="3200" b="1" dirty="0" smtClean="0">
                    <a:solidFill>
                      <a:srgbClr val="FF0000"/>
                    </a:solidFill>
                  </a:rPr>
                  <a:t>30</a:t>
                </a:r>
                <a:r>
                  <a:rPr lang="ru-RU" sz="2800" b="1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pPr algn="ctr">
                  <a:lnSpc>
                    <a:spcPts val="1900"/>
                  </a:lnSpc>
                </a:pPr>
                <a:r>
                  <a:rPr lang="ru-RU" sz="2000" b="1" dirty="0" smtClean="0">
                    <a:solidFill>
                      <a:srgbClr val="004692"/>
                    </a:solidFill>
                  </a:rPr>
                  <a:t>зарубежных </a:t>
                </a:r>
              </a:p>
              <a:p>
                <a:pPr algn="ctr">
                  <a:lnSpc>
                    <a:spcPts val="1900"/>
                  </a:lnSpc>
                </a:pPr>
                <a:r>
                  <a:rPr lang="ru-RU" sz="2000" b="1" dirty="0" smtClean="0">
                    <a:solidFill>
                      <a:srgbClr val="004692"/>
                    </a:solidFill>
                  </a:rPr>
                  <a:t>стран-партн</a:t>
                </a:r>
                <a:r>
                  <a:rPr lang="ru-RU" b="1" dirty="0" smtClean="0">
                    <a:solidFill>
                      <a:srgbClr val="004692"/>
                    </a:solidFill>
                  </a:rPr>
                  <a:t>ёров</a:t>
                </a:r>
                <a:endParaRPr lang="ru-RU" b="1" dirty="0">
                  <a:solidFill>
                    <a:srgbClr val="004692"/>
                  </a:solidFill>
                </a:endParaRPr>
              </a:p>
            </p:txBody>
          </p:sp>
        </p:grpSp>
      </p:grpSp>
      <p:graphicFrame>
        <p:nvGraphicFramePr>
          <p:cNvPr id="114" name="Объект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8538675"/>
              </p:ext>
            </p:extLst>
          </p:nvPr>
        </p:nvGraphicFramePr>
        <p:xfrm>
          <a:off x="3549481" y="881931"/>
          <a:ext cx="2966735" cy="2187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679301" y="1078226"/>
            <a:ext cx="2032857" cy="297517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sz="2000" b="1" dirty="0">
                <a:solidFill>
                  <a:schemeClr val="bg1"/>
                </a:solidFill>
              </a:rPr>
              <a:t>Структура ВТО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3712599" y="1325288"/>
            <a:ext cx="936104" cy="2975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2200" b="1" dirty="0" smtClean="0">
                <a:solidFill>
                  <a:schemeClr val="bg1"/>
                </a:solidFill>
              </a:rPr>
              <a:t>76,4%</a:t>
            </a:r>
            <a:endParaRPr lang="ru-RU" sz="2200" b="1" dirty="0">
              <a:solidFill>
                <a:schemeClr val="bg1"/>
              </a:solidFill>
            </a:endParaRPr>
          </a:p>
        </p:txBody>
      </p:sp>
      <p:sp>
        <p:nvSpPr>
          <p:cNvPr id="117" name="Прямоугольник 116"/>
          <p:cNvSpPr/>
          <p:nvPr/>
        </p:nvSpPr>
        <p:spPr>
          <a:xfrm>
            <a:off x="4569994" y="1552131"/>
            <a:ext cx="864096" cy="2975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23,6%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263582" y="3783110"/>
            <a:ext cx="3880417" cy="584775"/>
          </a:xfrm>
          <a:prstGeom prst="rect">
            <a:avLst/>
          </a:prstGeom>
          <a:solidFill>
            <a:schemeClr val="bg1"/>
          </a:solidFill>
          <a:ln w="12700">
            <a:solidFill>
              <a:srgbClr val="004692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4897"/>
                </a:solidFill>
              </a:rPr>
              <a:t>ч</a:t>
            </a:r>
            <a:r>
              <a:rPr lang="ru-RU" sz="1600" b="1" dirty="0" smtClean="0">
                <a:solidFill>
                  <a:srgbClr val="004897"/>
                </a:solidFill>
              </a:rPr>
              <a:t>ёрные и цветные металлы и изделия из них – 10,8%</a:t>
            </a:r>
            <a:endParaRPr lang="ru-RU" sz="1600" b="1" dirty="0">
              <a:solidFill>
                <a:srgbClr val="004897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263583" y="4552654"/>
            <a:ext cx="3880417" cy="338554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д</a:t>
            </a:r>
            <a:r>
              <a:rPr lang="ru-RU" sz="1600" b="1" dirty="0" smtClean="0">
                <a:solidFill>
                  <a:schemeClr val="bg1"/>
                </a:solidFill>
              </a:rPr>
              <a:t>ревесина и изделия из неё – 3,3%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22" name="Picture 17" descr="https://img08.rl0.ru/73e9ff4243dd0e94fe14d93b1350ad05/c600x400/polotsk24.ru/wp-content/uploads/2015/01/metalloprokat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3214" y="3742508"/>
            <a:ext cx="938066" cy="625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19" descr="https://img03.rl0.ru/14a384ca4d30f60f946b6a6314486bf1/c750x483/www.airwar.ru/image/idop/fighter/su35bm/su35bm-5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965" y="3164534"/>
            <a:ext cx="889392" cy="57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1" descr="https://img01.rl0.ru/f528f63d50694498492694237c9a0238/c565x390/photo.adiso.kiev.ua/photo/resource/ua/195/195967/akciya-pilomaterialy-ot-proizvoditelya.0.b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9212" y="4417435"/>
            <a:ext cx="768898" cy="53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" name="TextBox 124"/>
          <p:cNvSpPr txBox="1"/>
          <p:nvPr/>
        </p:nvSpPr>
        <p:spPr>
          <a:xfrm>
            <a:off x="5263583" y="3281642"/>
            <a:ext cx="3860471" cy="338554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машиностроительная продукция – 85,5%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409212" y="2840356"/>
            <a:ext cx="4734788" cy="313932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ts val="1600"/>
              </a:lnSpc>
              <a:defRPr sz="2000" b="1">
                <a:solidFill>
                  <a:schemeClr val="bg1"/>
                </a:solidFill>
              </a:defRPr>
            </a:lvl1pPr>
          </a:lstStyle>
          <a:p>
            <a:pPr algn="r"/>
            <a:r>
              <a:rPr lang="ru-RU" dirty="0"/>
              <a:t>Товарная структура экспорта</a:t>
            </a:r>
          </a:p>
        </p:txBody>
      </p:sp>
      <p:pic>
        <p:nvPicPr>
          <p:cNvPr id="32772" name="Picture 4" descr="http://chalkshop4.ru/wp-content/uploads/2016/04/korzina.jpg"/>
          <p:cNvPicPr>
            <a:picLocks noChangeAspect="1" noChangeArrowheads="1"/>
          </p:cNvPicPr>
          <p:nvPr/>
        </p:nvPicPr>
        <p:blipFill>
          <a:blip r:embed="rId21" cstate="screen">
            <a:clrChange>
              <a:clrFrom>
                <a:srgbClr val="818181"/>
              </a:clrFrom>
              <a:clrTo>
                <a:srgbClr val="8181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487" y="2789456"/>
            <a:ext cx="478336" cy="47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7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573" r="6410"/>
          <a:stretch/>
        </p:blipFill>
        <p:spPr bwMode="auto">
          <a:xfrm>
            <a:off x="0" y="3921318"/>
            <a:ext cx="2326878" cy="1217401"/>
          </a:xfrm>
          <a:prstGeom prst="rect">
            <a:avLst/>
          </a:prstGeom>
          <a:noFill/>
          <a:ln>
            <a:noFill/>
          </a:ln>
          <a:effectLst>
            <a:outerShdw dist="35921"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6" r="17685"/>
          <a:stretch/>
        </p:blipFill>
        <p:spPr bwMode="auto">
          <a:xfrm>
            <a:off x="7321883" y="4092196"/>
            <a:ext cx="1822117" cy="1051303"/>
          </a:xfrm>
          <a:prstGeom prst="rect">
            <a:avLst/>
          </a:prstGeom>
          <a:noFill/>
          <a:ln>
            <a:noFill/>
          </a:ln>
          <a:effectLst>
            <a:outerShdw dist="35921"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одзаголовок 2"/>
          <p:cNvSpPr txBox="1">
            <a:spLocks/>
          </p:cNvSpPr>
          <p:nvPr/>
        </p:nvSpPr>
        <p:spPr>
          <a:xfrm>
            <a:off x="251873" y="2745740"/>
            <a:ext cx="1281288" cy="3188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>
                <a:solidFill>
                  <a:schemeClr val="bg1"/>
                </a:solidFill>
                <a:cs typeface="Times New Roman" pitchFamily="18" charset="0"/>
              </a:rPr>
              <a:t>Москва</a:t>
            </a:r>
          </a:p>
        </p:txBody>
      </p:sp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2209829" y="3196203"/>
            <a:ext cx="2943748" cy="3917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 smtClean="0">
                <a:solidFill>
                  <a:schemeClr val="bg1"/>
                </a:solidFill>
                <a:cs typeface="Times New Roman" pitchFamily="18" charset="0"/>
              </a:rPr>
              <a:t>Комсомольск-на-Амуре</a:t>
            </a:r>
            <a:endParaRPr lang="ru-RU" sz="2000" b="1" u="sng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0" y="-3166"/>
            <a:ext cx="9144000" cy="846724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600" b="1" dirty="0" smtClean="0">
                <a:solidFill>
                  <a:schemeClr val="bg1"/>
                </a:solidFill>
              </a:rPr>
              <a:t>ТЕРРИТОРИЯ ОПЕРЕЖАЮЩЕГО СОЦИАЛЬНО-ЭКОНОМИЧЕСКОГО РАЗВИТИЯ «КОМСОМОЛЬСК»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grpSp>
        <p:nvGrpSpPr>
          <p:cNvPr id="71" name="Группа 44"/>
          <p:cNvGrpSpPr/>
          <p:nvPr/>
        </p:nvGrpSpPr>
        <p:grpSpPr>
          <a:xfrm>
            <a:off x="202957" y="1530078"/>
            <a:ext cx="3499937" cy="2431323"/>
            <a:chOff x="-642974" y="3500437"/>
            <a:chExt cx="1795475" cy="207167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3" name="Прямоугольник с одним скругленным углом 72"/>
            <p:cNvSpPr/>
            <p:nvPr/>
          </p:nvSpPr>
          <p:spPr>
            <a:xfrm rot="10800000" flipH="1">
              <a:off x="-642974" y="3500438"/>
              <a:ext cx="1785950" cy="2071678"/>
            </a:xfrm>
            <a:prstGeom prst="round1Rect">
              <a:avLst>
                <a:gd name="adj" fmla="val 2047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4" name="Прямоугольник 73"/>
            <p:cNvSpPr/>
            <p:nvPr/>
          </p:nvSpPr>
          <p:spPr>
            <a:xfrm flipH="1">
              <a:off x="-633449" y="3500437"/>
              <a:ext cx="1785950" cy="432228"/>
            </a:xfrm>
            <a:prstGeom prst="rect">
              <a:avLst/>
            </a:prstGeom>
            <a:solidFill>
              <a:srgbClr val="FF00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cs typeface="Arial" pitchFamily="34" charset="0"/>
                </a:rPr>
                <a:t>ПЛОЩАДКА «ПАРУС»</a:t>
              </a:r>
              <a:endParaRPr lang="ru-RU" sz="2400" b="1" dirty="0">
                <a:cs typeface="Arial" pitchFamily="34" charset="0"/>
              </a:endParaRPr>
            </a:p>
          </p:txBody>
        </p:sp>
      </p:grpSp>
      <p:sp>
        <p:nvSpPr>
          <p:cNvPr id="75" name="Прямоугольник 74"/>
          <p:cNvSpPr/>
          <p:nvPr/>
        </p:nvSpPr>
        <p:spPr>
          <a:xfrm>
            <a:off x="260322" y="2096140"/>
            <a:ext cx="358318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1600" b="1" dirty="0" smtClean="0">
                <a:solidFill>
                  <a:srgbClr val="FF0000"/>
                </a:solidFill>
              </a:rPr>
              <a:t>Обработка </a:t>
            </a:r>
            <a:r>
              <a:rPr lang="ru-RU" sz="1600" b="1" dirty="0">
                <a:solidFill>
                  <a:srgbClr val="FF0000"/>
                </a:solidFill>
              </a:rPr>
              <a:t>металлических изделий</a:t>
            </a:r>
          </a:p>
          <a:p>
            <a:pPr marL="342900" indent="-342900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FF0000"/>
                </a:solidFill>
              </a:rPr>
              <a:t>Изготовление и восстановление твердосплавного металлорежущего инструмента</a:t>
            </a:r>
          </a:p>
          <a:p>
            <a:pPr marL="342900" indent="-342900">
              <a:lnSpc>
                <a:spcPts val="1800"/>
              </a:lnSpc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FF0000"/>
                </a:solidFill>
              </a:rPr>
              <a:t>Создание и развитие индустриального парка «Парус» </a:t>
            </a:r>
          </a:p>
        </p:txBody>
      </p:sp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1763688" y="3799494"/>
            <a:ext cx="1747564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3 резидента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76" name="Группа 44"/>
          <p:cNvGrpSpPr/>
          <p:nvPr/>
        </p:nvGrpSpPr>
        <p:grpSpPr>
          <a:xfrm>
            <a:off x="3900044" y="905082"/>
            <a:ext cx="4704403" cy="3004323"/>
            <a:chOff x="-642974" y="3500437"/>
            <a:chExt cx="1795475" cy="20106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7" name="Прямоугольник с одним скругленным углом 76"/>
            <p:cNvSpPr/>
            <p:nvPr/>
          </p:nvSpPr>
          <p:spPr>
            <a:xfrm rot="10800000" flipH="1">
              <a:off x="-642974" y="3500437"/>
              <a:ext cx="1785950" cy="2010610"/>
            </a:xfrm>
            <a:prstGeom prst="round1Rect">
              <a:avLst>
                <a:gd name="adj" fmla="val 2047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Прямоугольник 77"/>
            <p:cNvSpPr/>
            <p:nvPr/>
          </p:nvSpPr>
          <p:spPr>
            <a:xfrm flipH="1">
              <a:off x="-633449" y="3500437"/>
              <a:ext cx="1785950" cy="359808"/>
            </a:xfrm>
            <a:prstGeom prst="rect">
              <a:avLst/>
            </a:prstGeom>
            <a:solidFill>
              <a:srgbClr val="004897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cs typeface="Arial" pitchFamily="34" charset="0"/>
                </a:rPr>
                <a:t>ПЛОЩАДКА «АМУРЛИТМАШ»</a:t>
              </a:r>
              <a:endParaRPr lang="ru-RU" sz="2400" b="1" dirty="0">
                <a:cs typeface="Arial" pitchFamily="34" charset="0"/>
              </a:endParaRPr>
            </a:p>
          </p:txBody>
        </p:sp>
      </p:grpSp>
      <p:sp>
        <p:nvSpPr>
          <p:cNvPr id="79" name="Rectangle 15"/>
          <p:cNvSpPr>
            <a:spLocks/>
          </p:cNvSpPr>
          <p:nvPr/>
        </p:nvSpPr>
        <p:spPr bwMode="auto">
          <a:xfrm>
            <a:off x="3871801" y="1530078"/>
            <a:ext cx="4516623" cy="226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4897"/>
                </a:solidFill>
                <a:sym typeface="Lato Regular" charset="0"/>
              </a:rPr>
              <a:t>Глубокая модернизация рыбоперерабатывающего </a:t>
            </a:r>
          </a:p>
          <a:p>
            <a:r>
              <a:rPr lang="ru-RU" sz="1600" b="1" dirty="0" smtClean="0">
                <a:solidFill>
                  <a:srgbClr val="004897"/>
                </a:solidFill>
                <a:sym typeface="Lato Regular" charset="0"/>
              </a:rPr>
              <a:t>      производства</a:t>
            </a:r>
            <a:endParaRPr lang="ru-RU" sz="1600" b="1" dirty="0">
              <a:solidFill>
                <a:srgbClr val="004897"/>
              </a:solidFill>
              <a:sym typeface="Lato Regular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4897"/>
                </a:solidFill>
                <a:sym typeface="Lato Regular" charset="0"/>
              </a:rPr>
              <a:t>Переработка твёрдых </a:t>
            </a:r>
            <a:endParaRPr lang="ru-RU" sz="1600" b="1" dirty="0" smtClean="0">
              <a:solidFill>
                <a:srgbClr val="004897"/>
              </a:solidFill>
              <a:sym typeface="Lato Regular" charset="0"/>
            </a:endParaRPr>
          </a:p>
          <a:p>
            <a:r>
              <a:rPr lang="ru-RU" sz="1600" b="1" dirty="0">
                <a:solidFill>
                  <a:srgbClr val="004897"/>
                </a:solidFill>
                <a:sym typeface="Lato Regular" charset="0"/>
              </a:rPr>
              <a:t> </a:t>
            </a:r>
            <a:r>
              <a:rPr lang="ru-RU" sz="1600" b="1" dirty="0" smtClean="0">
                <a:solidFill>
                  <a:srgbClr val="004897"/>
                </a:solidFill>
                <a:sym typeface="Lato Regular" charset="0"/>
              </a:rPr>
              <a:t>      бытовых отходов</a:t>
            </a:r>
            <a:endParaRPr lang="ru-RU" sz="1600" b="1" dirty="0">
              <a:solidFill>
                <a:srgbClr val="004897"/>
              </a:solidFill>
              <a:sym typeface="Lato Regular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4897"/>
                </a:solidFill>
                <a:sym typeface="Lato Regular" charset="0"/>
              </a:rPr>
              <a:t>Производство изделий и </a:t>
            </a:r>
            <a:r>
              <a:rPr lang="ru-RU" sz="1600" b="1" dirty="0" smtClean="0">
                <a:solidFill>
                  <a:srgbClr val="004897"/>
                </a:solidFill>
                <a:sym typeface="Lato Regular" charset="0"/>
              </a:rPr>
              <a:t>комплектующих </a:t>
            </a:r>
            <a:r>
              <a:rPr lang="ru-RU" sz="1600" b="1" dirty="0">
                <a:solidFill>
                  <a:srgbClr val="004897"/>
                </a:solidFill>
                <a:sym typeface="Lato Regular" charset="0"/>
              </a:rPr>
              <a:t>для предприятий машиностроительной и железнодорожной отрасли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4897"/>
                </a:solidFill>
                <a:sym typeface="Lato Regular" charset="0"/>
              </a:rPr>
              <a:t>Утилизация изношенных автопокрышек в высококачественную резиновую крошку</a:t>
            </a:r>
          </a:p>
        </p:txBody>
      </p: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7575765" y="2996148"/>
            <a:ext cx="1568235" cy="400110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4</a:t>
            </a:r>
            <a:r>
              <a:rPr lang="ru-RU" sz="2000" b="1" dirty="0" smtClean="0">
                <a:solidFill>
                  <a:schemeClr val="bg1"/>
                </a:solidFill>
              </a:rPr>
              <a:t> резидента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88" name="Группа 79"/>
          <p:cNvGrpSpPr/>
          <p:nvPr/>
        </p:nvGrpSpPr>
        <p:grpSpPr>
          <a:xfrm>
            <a:off x="3629399" y="4092197"/>
            <a:ext cx="3816585" cy="1032376"/>
            <a:chOff x="-642974" y="3500438"/>
            <a:chExt cx="1785950" cy="30002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0" name="Прямоугольник с одним скругленным углом 89"/>
            <p:cNvSpPr/>
            <p:nvPr/>
          </p:nvSpPr>
          <p:spPr>
            <a:xfrm rot="10800000" flipH="1">
              <a:off x="-642974" y="3500438"/>
              <a:ext cx="1785950" cy="3000201"/>
            </a:xfrm>
            <a:prstGeom prst="round1Rect">
              <a:avLst>
                <a:gd name="adj" fmla="val 20477"/>
              </a:avLst>
            </a:prstGeom>
            <a:solidFill>
              <a:schemeClr val="bg1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1" name="Прямоугольник 90"/>
            <p:cNvSpPr/>
            <p:nvPr/>
          </p:nvSpPr>
          <p:spPr>
            <a:xfrm flipH="1">
              <a:off x="-642974" y="3500438"/>
              <a:ext cx="1785950" cy="1035840"/>
            </a:xfrm>
            <a:prstGeom prst="rect">
              <a:avLst/>
            </a:prstGeom>
            <a:solidFill>
              <a:srgbClr val="0099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b="1" dirty="0" smtClean="0">
                  <a:cs typeface="Arial" pitchFamily="34" charset="0"/>
                </a:rPr>
                <a:t>ПЛОЩАДКА «АМУРСК»</a:t>
              </a:r>
              <a:endParaRPr lang="ru-RU" sz="2400" b="1" dirty="0">
                <a:cs typeface="Arial" pitchFamily="34" charset="0"/>
              </a:endParaRPr>
            </a:p>
          </p:txBody>
        </p:sp>
      </p:grpSp>
      <p:sp>
        <p:nvSpPr>
          <p:cNvPr id="92" name="Text Box 6"/>
          <p:cNvSpPr txBox="1">
            <a:spLocks noChangeArrowheads="1"/>
          </p:cNvSpPr>
          <p:nvPr/>
        </p:nvSpPr>
        <p:spPr bwMode="auto">
          <a:xfrm>
            <a:off x="2483768" y="4743390"/>
            <a:ext cx="1600746" cy="400110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</a:rPr>
              <a:t> резидента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18695" y="4463061"/>
            <a:ext cx="37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b="1" dirty="0">
                <a:solidFill>
                  <a:srgbClr val="009900"/>
                </a:solidFill>
                <a:ea typeface="Roboto Light"/>
                <a:cs typeface="Roboto Regular"/>
                <a:sym typeface="Lato Regular" charset="0"/>
              </a:rPr>
              <a:t>Создание дальневосточного центра </a:t>
            </a:r>
            <a:r>
              <a:rPr lang="ru-RU" sz="1600" b="1" dirty="0" smtClean="0">
                <a:solidFill>
                  <a:srgbClr val="009900"/>
                </a:solidFill>
                <a:ea typeface="Roboto Light"/>
                <a:cs typeface="Roboto Regular"/>
                <a:sym typeface="Lato Regular" charset="0"/>
              </a:rPr>
              <a:t>глубокой переработки </a:t>
            </a:r>
            <a:r>
              <a:rPr lang="ru-RU" sz="1600" b="1" dirty="0">
                <a:solidFill>
                  <a:srgbClr val="009900"/>
                </a:solidFill>
                <a:ea typeface="Roboto Light"/>
                <a:cs typeface="Roboto Regular"/>
                <a:sym typeface="Lato Regular" charset="0"/>
              </a:rPr>
              <a:t>древесины</a:t>
            </a:r>
          </a:p>
        </p:txBody>
      </p:sp>
      <p:pic>
        <p:nvPicPr>
          <p:cNvPr id="31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81" y="465137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875" r="17842"/>
          <a:stretch/>
        </p:blipFill>
        <p:spPr bwMode="auto">
          <a:xfrm>
            <a:off x="7020272" y="1442721"/>
            <a:ext cx="2123728" cy="1261662"/>
          </a:xfrm>
          <a:prstGeom prst="rect">
            <a:avLst/>
          </a:prstGeom>
          <a:noFill/>
          <a:ln>
            <a:noFill/>
          </a:ln>
          <a:effectLst>
            <a:outerShdw dist="35921" sx="1000" sy="1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193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857356" y="535767"/>
            <a:ext cx="7286644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КОМСОМОЛЬСК-НА-АМУРЕ – центр промышленной инновации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1571604" y="535767"/>
            <a:ext cx="7572396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КОМСОМОЛЬСК-НА-АМУРЕ – центр промышленности и инноваций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33" name="Подзаголовок 2"/>
          <p:cNvSpPr txBox="1">
            <a:spLocks/>
          </p:cNvSpPr>
          <p:nvPr/>
        </p:nvSpPr>
        <p:spPr>
          <a:xfrm>
            <a:off x="479465" y="4376433"/>
            <a:ext cx="4000528" cy="5893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ts val="2600"/>
              </a:lnSpc>
              <a:spcBef>
                <a:spcPts val="0"/>
              </a:spcBef>
              <a:buNone/>
            </a:pP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3485" y="2611313"/>
            <a:ext cx="5014544" cy="865365"/>
          </a:xfrm>
          <a:prstGeom prst="rect">
            <a:avLst/>
          </a:prstGeom>
          <a:solidFill>
            <a:srgbClr val="00478E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ДОЛГОСРОЧНЫЙ ПЛАН комплексного </a:t>
            </a:r>
            <a:r>
              <a:rPr lang="ru-RU" sz="2000" b="1" dirty="0">
                <a:solidFill>
                  <a:schemeClr val="bg1"/>
                </a:solidFill>
              </a:rPr>
              <a:t>социально-экономического развития 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г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Комсомольска-на-Амуре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2831932" y="987196"/>
            <a:ext cx="792088" cy="162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8"/>
          <p:cNvGrpSpPr/>
          <p:nvPr/>
        </p:nvGrpSpPr>
        <p:grpSpPr>
          <a:xfrm>
            <a:off x="2831932" y="1068205"/>
            <a:ext cx="5826844" cy="1577189"/>
            <a:chOff x="2771800" y="1197329"/>
            <a:chExt cx="6156713" cy="1588591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3059832" y="1327595"/>
              <a:ext cx="5616624" cy="12561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ts val="1450"/>
                </a:lnSpc>
              </a:pPr>
              <a:r>
                <a:rPr lang="ru-RU" sz="1600" dirty="0" smtClean="0"/>
                <a:t>… </a:t>
              </a:r>
              <a:r>
                <a:rPr lang="ru-RU" sz="1600" i="1" dirty="0" smtClean="0"/>
                <a:t>Это </a:t>
              </a:r>
              <a:r>
                <a:rPr lang="ru-RU" sz="1600" i="1" dirty="0"/>
                <a:t>город с легендарной историей, с современной высокотехнологичной промышленностью, которая выпускает востребованную гражданскую продукцию и успешно работает на оборонную </a:t>
              </a:r>
              <a:r>
                <a:rPr lang="ru-RU" sz="1600" i="1" dirty="0" smtClean="0"/>
                <a:t>промышленность.</a:t>
              </a:r>
            </a:p>
            <a:p>
              <a:pPr lvl="0" algn="r"/>
              <a:r>
                <a:rPr lang="ru-RU" sz="1200" dirty="0" smtClean="0"/>
                <a:t>Послание Президента РФ В.В. Путина </a:t>
              </a:r>
            </a:p>
            <a:p>
              <a:pPr lvl="0" algn="r"/>
              <a:r>
                <a:rPr lang="ru-RU" sz="1200" dirty="0" smtClean="0"/>
                <a:t>Федеральному Собранию от 03 декабря 2015 г.</a:t>
              </a:r>
              <a:endParaRPr lang="ru-RU" sz="1200" dirty="0"/>
            </a:p>
          </p:txBody>
        </p:sp>
        <p:sp>
          <p:nvSpPr>
            <p:cNvPr id="87" name="Скругленный прямоугольник 86"/>
            <p:cNvSpPr/>
            <p:nvPr/>
          </p:nvSpPr>
          <p:spPr>
            <a:xfrm>
              <a:off x="2915816" y="1275606"/>
              <a:ext cx="5857800" cy="1313518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71800" y="1197329"/>
              <a:ext cx="28803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“</a:t>
              </a:r>
              <a:endPara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589959" y="2139589"/>
              <a:ext cx="33855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”</a:t>
              </a:r>
              <a:endPara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50" name="Straight Connector 17"/>
          <p:cNvCxnSpPr/>
          <p:nvPr/>
        </p:nvCxnSpPr>
        <p:spPr>
          <a:xfrm>
            <a:off x="9628693" y="3434373"/>
            <a:ext cx="0" cy="100205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/>
          <p:cNvGrpSpPr/>
          <p:nvPr/>
        </p:nvGrpSpPr>
        <p:grpSpPr>
          <a:xfrm>
            <a:off x="0" y="3476678"/>
            <a:ext cx="5114829" cy="1524574"/>
            <a:chOff x="3082229" y="3286745"/>
            <a:chExt cx="5114829" cy="1524574"/>
          </a:xfrm>
        </p:grpSpPr>
        <p:grpSp>
          <p:nvGrpSpPr>
            <p:cNvPr id="23" name="Group 3"/>
            <p:cNvGrpSpPr/>
            <p:nvPr/>
          </p:nvGrpSpPr>
          <p:grpSpPr>
            <a:xfrm>
              <a:off x="3140965" y="3438877"/>
              <a:ext cx="1258360" cy="1046431"/>
              <a:chOff x="811441" y="4222087"/>
              <a:chExt cx="2000161" cy="1712584"/>
            </a:xfrm>
          </p:grpSpPr>
          <p:cxnSp>
            <p:nvCxnSpPr>
              <p:cNvPr id="55" name="Straight Connector 5"/>
              <p:cNvCxnSpPr/>
              <p:nvPr/>
            </p:nvCxnSpPr>
            <p:spPr>
              <a:xfrm flipV="1">
                <a:off x="1101151" y="5216492"/>
                <a:ext cx="1710451" cy="11301"/>
              </a:xfrm>
              <a:prstGeom prst="line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6"/>
              <p:cNvCxnSpPr/>
              <p:nvPr/>
            </p:nvCxnSpPr>
            <p:spPr>
              <a:xfrm>
                <a:off x="811441" y="4222087"/>
                <a:ext cx="0" cy="1712584"/>
              </a:xfrm>
              <a:prstGeom prst="line">
                <a:avLst/>
              </a:prstGeom>
              <a:ln w="19050">
                <a:solidFill>
                  <a:srgbClr val="00489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9"/>
            <p:cNvCxnSpPr/>
            <p:nvPr/>
          </p:nvCxnSpPr>
          <p:spPr>
            <a:xfrm>
              <a:off x="4592472" y="4039674"/>
              <a:ext cx="1127563" cy="1093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092376" y="4085533"/>
              <a:ext cx="1427784" cy="725786"/>
            </a:xfrm>
            <a:prstGeom prst="rect">
              <a:avLst/>
            </a:prstGeom>
            <a:noFill/>
          </p:spPr>
          <p:txBody>
            <a:bodyPr wrap="square" lIns="182889" tIns="91445" rIns="182889" bIns="91445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400" b="1" dirty="0">
                  <a:solidFill>
                    <a:srgbClr val="FF0000"/>
                  </a:solidFill>
                  <a:latin typeface="+mn-lt"/>
                  <a:cs typeface="Roboto Light"/>
                </a:rPr>
                <a:t>н</a:t>
              </a:r>
              <a:r>
                <a:rPr lang="ru-RU" sz="1400" b="1" dirty="0" smtClean="0">
                  <a:solidFill>
                    <a:srgbClr val="FF0000"/>
                  </a:solidFill>
                  <a:latin typeface="+mn-lt"/>
                  <a:cs typeface="Roboto Light"/>
                </a:rPr>
                <a:t>ормативно-правовая </a:t>
              </a:r>
            </a:p>
            <a:p>
              <a:pPr algn="ctr">
                <a:lnSpc>
                  <a:spcPts val="1400"/>
                </a:lnSpc>
              </a:pPr>
              <a:r>
                <a:rPr lang="ru-RU" sz="1400" b="1" dirty="0" smtClean="0">
                  <a:solidFill>
                    <a:srgbClr val="FF0000"/>
                  </a:solidFill>
                  <a:latin typeface="+mn-lt"/>
                  <a:cs typeface="Roboto Light"/>
                </a:rPr>
                <a:t>база</a:t>
              </a:r>
              <a:endParaRPr lang="id-ID" sz="1400" b="1" dirty="0">
                <a:solidFill>
                  <a:srgbClr val="FF0000"/>
                </a:solidFill>
                <a:latin typeface="+mn-lt"/>
                <a:cs typeface="Roboto Ligh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23054" y="4163487"/>
              <a:ext cx="1692982" cy="554008"/>
            </a:xfrm>
            <a:prstGeom prst="rect">
              <a:avLst/>
            </a:prstGeom>
            <a:noFill/>
          </p:spPr>
          <p:txBody>
            <a:bodyPr wrap="none" lIns="182889" tIns="91445" rIns="182889" bIns="91445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200" b="1" dirty="0">
                  <a:solidFill>
                    <a:srgbClr val="004897"/>
                  </a:solidFill>
                  <a:latin typeface="Roboto Light"/>
                  <a:cs typeface="Roboto Light"/>
                </a:rPr>
                <a:t>о</a:t>
              </a:r>
              <a:r>
                <a:rPr lang="ru-RU" sz="1200" b="1" dirty="0" smtClean="0">
                  <a:solidFill>
                    <a:srgbClr val="004897"/>
                  </a:solidFill>
                  <a:latin typeface="Roboto Light"/>
                  <a:cs typeface="Roboto Light"/>
                </a:rPr>
                <a:t>бщий объём </a:t>
              </a:r>
            </a:p>
            <a:p>
              <a:pPr algn="ctr">
                <a:lnSpc>
                  <a:spcPts val="1400"/>
                </a:lnSpc>
              </a:pPr>
              <a:r>
                <a:rPr lang="ru-RU" sz="1200" b="1" dirty="0" smtClean="0">
                  <a:solidFill>
                    <a:srgbClr val="004897"/>
                  </a:solidFill>
                  <a:latin typeface="Roboto Light"/>
                  <a:cs typeface="Roboto Light"/>
                </a:rPr>
                <a:t>финансирования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21306" y="4092605"/>
              <a:ext cx="1302298" cy="543749"/>
            </a:xfrm>
            <a:prstGeom prst="rect">
              <a:avLst/>
            </a:prstGeom>
            <a:noFill/>
          </p:spPr>
          <p:txBody>
            <a:bodyPr wrap="none" lIns="182889" tIns="91445" rIns="182889" bIns="91445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400" b="1" dirty="0">
                  <a:solidFill>
                    <a:srgbClr val="FF0000"/>
                  </a:solidFill>
                  <a:latin typeface="+mn-lt"/>
                  <a:cs typeface="Roboto Light"/>
                </a:rPr>
                <a:t>с</a:t>
              </a:r>
              <a:r>
                <a:rPr lang="ru-RU" sz="1400" b="1" dirty="0" smtClean="0">
                  <a:solidFill>
                    <a:srgbClr val="FF0000"/>
                  </a:solidFill>
                  <a:latin typeface="+mn-lt"/>
                  <a:cs typeface="Roboto Light"/>
                </a:rPr>
                <a:t>роки </a:t>
              </a:r>
            </a:p>
            <a:p>
              <a:pPr algn="ctr">
                <a:lnSpc>
                  <a:spcPts val="1400"/>
                </a:lnSpc>
              </a:pPr>
              <a:r>
                <a:rPr lang="ru-RU" sz="1400" b="1" dirty="0" smtClean="0">
                  <a:solidFill>
                    <a:srgbClr val="FF0000"/>
                  </a:solidFill>
                  <a:latin typeface="+mn-lt"/>
                  <a:cs typeface="Roboto Light"/>
                </a:rPr>
                <a:t>реализации</a:t>
              </a:r>
              <a:endParaRPr lang="id-ID" sz="1400" b="1" dirty="0">
                <a:solidFill>
                  <a:srgbClr val="FF0000"/>
                </a:solidFill>
                <a:latin typeface="+mn-lt"/>
                <a:cs typeface="Roboto Light"/>
              </a:endParaRPr>
            </a:p>
          </p:txBody>
        </p:sp>
        <p:sp>
          <p:nvSpPr>
            <p:cNvPr id="67" name="Прямоугольник 66"/>
            <p:cNvSpPr/>
            <p:nvPr/>
          </p:nvSpPr>
          <p:spPr>
            <a:xfrm>
              <a:off x="5721341" y="3387649"/>
              <a:ext cx="1259783" cy="5640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b="1" dirty="0" smtClean="0">
                  <a:solidFill>
                    <a:srgbClr val="004897"/>
                  </a:solidFill>
                </a:rPr>
                <a:t>2016-2025 годы</a:t>
              </a:r>
              <a:endParaRPr lang="ru-RU" sz="2000" dirty="0">
                <a:solidFill>
                  <a:srgbClr val="004897"/>
                </a:solidFill>
              </a:endParaRP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4494634" y="3387649"/>
              <a:ext cx="1349823" cy="608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ru-RU" sz="3200" b="1" dirty="0" smtClean="0">
                  <a:solidFill>
                    <a:srgbClr val="FF0000"/>
                  </a:solidFill>
                </a:rPr>
                <a:t>62,9</a:t>
              </a:r>
              <a:r>
                <a:rPr lang="ru-RU" sz="2200" b="1" dirty="0" smtClean="0">
                  <a:solidFill>
                    <a:srgbClr val="FF0000"/>
                  </a:solidFill>
                </a:rPr>
                <a:t> </a:t>
              </a:r>
              <a:endParaRPr lang="ru-RU" sz="2200" b="1" dirty="0">
                <a:solidFill>
                  <a:srgbClr val="FF0000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lang="ru-RU" sz="2000" b="1" dirty="0" err="1" smtClean="0">
                  <a:solidFill>
                    <a:srgbClr val="FF0000"/>
                  </a:solidFill>
                </a:rPr>
                <a:t>млрд</a:t>
              </a:r>
              <a:r>
                <a:rPr lang="ru-RU" sz="2000" b="1" dirty="0" smtClean="0">
                  <a:solidFill>
                    <a:srgbClr val="FF0000"/>
                  </a:solidFill>
                </a:rPr>
                <a:t> руб.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6880291" y="3341547"/>
              <a:ext cx="12029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rgbClr val="FF0000"/>
                  </a:solidFill>
                </a:rPr>
                <a:t>60</a:t>
              </a:r>
            </a:p>
          </p:txBody>
        </p:sp>
        <p:sp>
          <p:nvSpPr>
            <p:cNvPr id="72" name="Прямоугольник 71"/>
            <p:cNvSpPr/>
            <p:nvPr/>
          </p:nvSpPr>
          <p:spPr>
            <a:xfrm>
              <a:off x="3082229" y="3286745"/>
              <a:ext cx="1499275" cy="7648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300"/>
                </a:lnSpc>
              </a:pPr>
              <a:r>
                <a:rPr lang="ru-RU" sz="1400" b="1" dirty="0">
                  <a:solidFill>
                    <a:srgbClr val="004897"/>
                  </a:solidFill>
                </a:rPr>
                <a:t>Распоряжение </a:t>
              </a:r>
              <a:r>
                <a:rPr lang="ru-RU" sz="1400" b="1" dirty="0" smtClean="0">
                  <a:solidFill>
                    <a:srgbClr val="004897"/>
                  </a:solidFill>
                </a:rPr>
                <a:t>Правительства </a:t>
              </a:r>
              <a:r>
                <a:rPr lang="ru-RU" sz="1400" b="1" dirty="0">
                  <a:solidFill>
                    <a:srgbClr val="004897"/>
                  </a:solidFill>
                </a:rPr>
                <a:t>РФ от 18 апреля 2016 г. № </a:t>
              </a:r>
              <a:r>
                <a:rPr lang="ru-RU" sz="1400" b="1" dirty="0" smtClean="0">
                  <a:solidFill>
                    <a:srgbClr val="004897"/>
                  </a:solidFill>
                </a:rPr>
                <a:t>704-р</a:t>
              </a:r>
              <a:endParaRPr lang="ru-RU" sz="1400" b="1" dirty="0">
                <a:solidFill>
                  <a:srgbClr val="004897"/>
                </a:solidFill>
              </a:endParaRPr>
            </a:p>
          </p:txBody>
        </p:sp>
        <p:cxnSp>
          <p:nvCxnSpPr>
            <p:cNvPr id="70" name="Straight Connector 9"/>
            <p:cNvCxnSpPr/>
            <p:nvPr/>
          </p:nvCxnSpPr>
          <p:spPr>
            <a:xfrm flipV="1">
              <a:off x="5893982" y="4060209"/>
              <a:ext cx="986309" cy="3158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9"/>
            <p:cNvCxnSpPr/>
            <p:nvPr/>
          </p:nvCxnSpPr>
          <p:spPr>
            <a:xfrm>
              <a:off x="7062333" y="4063366"/>
              <a:ext cx="932060" cy="1391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6766520" y="4092605"/>
              <a:ext cx="1430538" cy="543749"/>
            </a:xfrm>
            <a:prstGeom prst="rect">
              <a:avLst/>
            </a:prstGeom>
            <a:noFill/>
          </p:spPr>
          <p:txBody>
            <a:bodyPr wrap="none" lIns="182889" tIns="91445" rIns="182889" bIns="91445" rtlCol="0">
              <a:spAutoFit/>
            </a:bodyPr>
            <a:lstStyle/>
            <a:p>
              <a:pPr algn="ctr">
                <a:lnSpc>
                  <a:spcPts val="1400"/>
                </a:lnSpc>
              </a:pPr>
              <a:r>
                <a:rPr lang="ru-RU" sz="1400" b="1" dirty="0">
                  <a:solidFill>
                    <a:srgbClr val="004897"/>
                  </a:solidFill>
                  <a:latin typeface="+mn-lt"/>
                  <a:cs typeface="Roboto Light"/>
                </a:rPr>
                <a:t>о</a:t>
              </a:r>
              <a:r>
                <a:rPr lang="ru-RU" sz="1400" b="1" dirty="0" smtClean="0">
                  <a:solidFill>
                    <a:srgbClr val="004897"/>
                  </a:solidFill>
                  <a:latin typeface="+mn-lt"/>
                  <a:cs typeface="Roboto Light"/>
                </a:rPr>
                <a:t>сновных </a:t>
              </a:r>
            </a:p>
            <a:p>
              <a:pPr algn="ctr">
                <a:lnSpc>
                  <a:spcPts val="1400"/>
                </a:lnSpc>
              </a:pPr>
              <a:r>
                <a:rPr lang="ru-RU" sz="1400" b="1" dirty="0" smtClean="0">
                  <a:solidFill>
                    <a:srgbClr val="004897"/>
                  </a:solidFill>
                  <a:latin typeface="+mn-lt"/>
                  <a:cs typeface="Roboto Light"/>
                </a:rPr>
                <a:t>мероприятий</a:t>
              </a:r>
              <a:endParaRPr lang="id-ID" sz="1400" b="1" dirty="0">
                <a:solidFill>
                  <a:srgbClr val="004897"/>
                </a:solidFill>
                <a:latin typeface="+mn-lt"/>
                <a:cs typeface="Roboto Light"/>
              </a:endParaRPr>
            </a:p>
          </p:txBody>
        </p:sp>
      </p:grpSp>
      <p:sp>
        <p:nvSpPr>
          <p:cNvPr id="103" name="Text Placeholder 3"/>
          <p:cNvSpPr txBox="1">
            <a:spLocks/>
          </p:cNvSpPr>
          <p:nvPr/>
        </p:nvSpPr>
        <p:spPr>
          <a:xfrm>
            <a:off x="2339753" y="0"/>
            <a:ext cx="6793752" cy="991176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>
                <a:solidFill>
                  <a:schemeClr val="bg1"/>
                </a:solidFill>
              </a:rPr>
              <a:t>КОМСОМОЛЬСК-НА-АМУРЕ </a:t>
            </a:r>
            <a:r>
              <a:rPr lang="ru-RU" altLang="ru-RU" b="1" dirty="0" smtClean="0">
                <a:solidFill>
                  <a:schemeClr val="bg1"/>
                </a:solidFill>
              </a:rPr>
              <a:t>– </a:t>
            </a:r>
            <a:r>
              <a:rPr lang="ru-RU" altLang="ru-RU" b="1" dirty="0">
                <a:solidFill>
                  <a:schemeClr val="bg1"/>
                </a:solidFill>
              </a:rPr>
              <a:t>г</a:t>
            </a:r>
            <a:r>
              <a:rPr lang="ru-RU" altLang="ru-RU" b="1" dirty="0" smtClean="0">
                <a:solidFill>
                  <a:schemeClr val="bg1"/>
                </a:solidFill>
              </a:rPr>
              <a:t>ород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«Президентского внимания» </a:t>
            </a:r>
            <a:endParaRPr lang="ru-RU" altLang="ru-RU" b="1" dirty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59" name="Text Box 6"/>
          <p:cNvSpPr txBox="1">
            <a:spLocks noChangeArrowheads="1"/>
          </p:cNvSpPr>
          <p:nvPr/>
        </p:nvSpPr>
        <p:spPr bwMode="auto">
          <a:xfrm>
            <a:off x="5894487" y="2793844"/>
            <a:ext cx="3113588" cy="724301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ru-RU" b="1" dirty="0">
                <a:solidFill>
                  <a:schemeClr val="bg1"/>
                </a:solidFill>
              </a:rPr>
              <a:t>Структура финансирования мероприятий </a:t>
            </a:r>
            <a:r>
              <a:rPr lang="ru-RU" b="1" dirty="0" smtClean="0">
                <a:solidFill>
                  <a:schemeClr val="bg1"/>
                </a:solidFill>
              </a:rPr>
              <a:t>ДОЛГОСРОЧНОГО ПЛАНА</a:t>
            </a:r>
            <a:endParaRPr lang="ru-RU" b="1" dirty="0">
              <a:solidFill>
                <a:schemeClr val="bg1"/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500678" y="3704855"/>
            <a:ext cx="1144872" cy="1027909"/>
            <a:chOff x="145887" y="3809683"/>
            <a:chExt cx="1144872" cy="1027909"/>
          </a:xfrm>
        </p:grpSpPr>
        <p:sp>
          <p:nvSpPr>
            <p:cNvPr id="60" name="원형 4"/>
            <p:cNvSpPr>
              <a:spLocks/>
            </p:cNvSpPr>
            <p:nvPr/>
          </p:nvSpPr>
          <p:spPr>
            <a:xfrm>
              <a:off x="455760" y="4053139"/>
              <a:ext cx="639835" cy="553354"/>
            </a:xfrm>
            <a:prstGeom prst="pie">
              <a:avLst>
                <a:gd name="adj1" fmla="val 10766470"/>
                <a:gd name="adj2" fmla="val 4131581"/>
              </a:avLst>
            </a:prstGeom>
            <a:solidFill>
              <a:srgbClr val="004897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endParaRPr>
            </a:p>
          </p:txBody>
        </p:sp>
        <p:sp>
          <p:nvSpPr>
            <p:cNvPr id="61" name="Freeform 16"/>
            <p:cNvSpPr>
              <a:spLocks/>
            </p:cNvSpPr>
            <p:nvPr/>
          </p:nvSpPr>
          <p:spPr bwMode="auto">
            <a:xfrm>
              <a:off x="145887" y="3809683"/>
              <a:ext cx="1144872" cy="1027909"/>
            </a:xfrm>
            <a:custGeom>
              <a:avLst/>
              <a:gdLst>
                <a:gd name="T0" fmla="*/ 1120 w 1244"/>
                <a:gd name="T1" fmla="*/ 304 h 1238"/>
                <a:gd name="T2" fmla="*/ 1175 w 1244"/>
                <a:gd name="T3" fmla="*/ 249 h 1238"/>
                <a:gd name="T4" fmla="*/ 1080 w 1244"/>
                <a:gd name="T5" fmla="*/ 154 h 1238"/>
                <a:gd name="T6" fmla="*/ 1025 w 1244"/>
                <a:gd name="T7" fmla="*/ 209 h 1238"/>
                <a:gd name="T8" fmla="*/ 752 w 1244"/>
                <a:gd name="T9" fmla="*/ 91 h 1238"/>
                <a:gd name="T10" fmla="*/ 752 w 1244"/>
                <a:gd name="T11" fmla="*/ 0 h 1238"/>
                <a:gd name="T12" fmla="*/ 583 w 1244"/>
                <a:gd name="T13" fmla="*/ 0 h 1238"/>
                <a:gd name="T14" fmla="*/ 583 w 1244"/>
                <a:gd name="T15" fmla="*/ 91 h 1238"/>
                <a:gd name="T16" fmla="*/ 176 w 1244"/>
                <a:gd name="T17" fmla="*/ 360 h 1238"/>
                <a:gd name="T18" fmla="*/ 257 w 1244"/>
                <a:gd name="T19" fmla="*/ 476 h 1238"/>
                <a:gd name="T20" fmla="*/ 667 w 1244"/>
                <a:gd name="T21" fmla="*/ 211 h 1238"/>
                <a:gd name="T22" fmla="*/ 1118 w 1244"/>
                <a:gd name="T23" fmla="*/ 661 h 1238"/>
                <a:gd name="T24" fmla="*/ 667 w 1244"/>
                <a:gd name="T25" fmla="*/ 1112 h 1238"/>
                <a:gd name="T26" fmla="*/ 217 w 1244"/>
                <a:gd name="T27" fmla="*/ 661 h 1238"/>
                <a:gd name="T28" fmla="*/ 219 w 1244"/>
                <a:gd name="T29" fmla="*/ 614 h 1238"/>
                <a:gd name="T30" fmla="*/ 314 w 1244"/>
                <a:gd name="T31" fmla="*/ 614 h 1238"/>
                <a:gd name="T32" fmla="*/ 242 w 1244"/>
                <a:gd name="T33" fmla="*/ 512 h 1238"/>
                <a:gd name="T34" fmla="*/ 243 w 1244"/>
                <a:gd name="T35" fmla="*/ 510 h 1238"/>
                <a:gd name="T36" fmla="*/ 159 w 1244"/>
                <a:gd name="T37" fmla="*/ 390 h 1238"/>
                <a:gd name="T38" fmla="*/ 158 w 1244"/>
                <a:gd name="T39" fmla="*/ 391 h 1238"/>
                <a:gd name="T40" fmla="*/ 157 w 1244"/>
                <a:gd name="T41" fmla="*/ 390 h 1238"/>
                <a:gd name="T42" fmla="*/ 0 w 1244"/>
                <a:gd name="T43" fmla="*/ 614 h 1238"/>
                <a:gd name="T44" fmla="*/ 93 w 1244"/>
                <a:gd name="T45" fmla="*/ 614 h 1238"/>
                <a:gd name="T46" fmla="*/ 91 w 1244"/>
                <a:gd name="T47" fmla="*/ 661 h 1238"/>
                <a:gd name="T48" fmla="*/ 667 w 1244"/>
                <a:gd name="T49" fmla="*/ 1238 h 1238"/>
                <a:gd name="T50" fmla="*/ 1244 w 1244"/>
                <a:gd name="T51" fmla="*/ 661 h 1238"/>
                <a:gd name="T52" fmla="*/ 1120 w 1244"/>
                <a:gd name="T53" fmla="*/ 304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4" h="1238">
                  <a:moveTo>
                    <a:pt x="1120" y="304"/>
                  </a:moveTo>
                  <a:cubicBezTo>
                    <a:pt x="1175" y="249"/>
                    <a:pt x="1175" y="249"/>
                    <a:pt x="1175" y="249"/>
                  </a:cubicBezTo>
                  <a:cubicBezTo>
                    <a:pt x="1080" y="154"/>
                    <a:pt x="1080" y="154"/>
                    <a:pt x="1080" y="154"/>
                  </a:cubicBezTo>
                  <a:cubicBezTo>
                    <a:pt x="1025" y="209"/>
                    <a:pt x="1025" y="209"/>
                    <a:pt x="1025" y="209"/>
                  </a:cubicBezTo>
                  <a:cubicBezTo>
                    <a:pt x="947" y="147"/>
                    <a:pt x="854" y="106"/>
                    <a:pt x="752" y="91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583" y="91"/>
                    <a:pt x="583" y="91"/>
                    <a:pt x="583" y="91"/>
                  </a:cubicBezTo>
                  <a:cubicBezTo>
                    <a:pt x="411" y="116"/>
                    <a:pt x="263" y="218"/>
                    <a:pt x="176" y="360"/>
                  </a:cubicBezTo>
                  <a:cubicBezTo>
                    <a:pt x="257" y="476"/>
                    <a:pt x="257" y="476"/>
                    <a:pt x="257" y="476"/>
                  </a:cubicBezTo>
                  <a:cubicBezTo>
                    <a:pt x="327" y="319"/>
                    <a:pt x="485" y="211"/>
                    <a:pt x="667" y="211"/>
                  </a:cubicBezTo>
                  <a:cubicBezTo>
                    <a:pt x="916" y="211"/>
                    <a:pt x="1118" y="412"/>
                    <a:pt x="1118" y="661"/>
                  </a:cubicBezTo>
                  <a:cubicBezTo>
                    <a:pt x="1118" y="910"/>
                    <a:pt x="916" y="1112"/>
                    <a:pt x="667" y="1112"/>
                  </a:cubicBezTo>
                  <a:cubicBezTo>
                    <a:pt x="419" y="1112"/>
                    <a:pt x="217" y="910"/>
                    <a:pt x="217" y="661"/>
                  </a:cubicBezTo>
                  <a:cubicBezTo>
                    <a:pt x="217" y="645"/>
                    <a:pt x="218" y="630"/>
                    <a:pt x="219" y="614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242" y="512"/>
                    <a:pt x="242" y="512"/>
                    <a:pt x="242" y="512"/>
                  </a:cubicBezTo>
                  <a:cubicBezTo>
                    <a:pt x="243" y="511"/>
                    <a:pt x="243" y="511"/>
                    <a:pt x="243" y="510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8" y="390"/>
                    <a:pt x="158" y="391"/>
                    <a:pt x="158" y="391"/>
                  </a:cubicBezTo>
                  <a:cubicBezTo>
                    <a:pt x="157" y="390"/>
                    <a:pt x="157" y="390"/>
                    <a:pt x="157" y="39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93" y="614"/>
                    <a:pt x="93" y="614"/>
                    <a:pt x="93" y="614"/>
                  </a:cubicBezTo>
                  <a:cubicBezTo>
                    <a:pt x="91" y="630"/>
                    <a:pt x="91" y="645"/>
                    <a:pt x="91" y="661"/>
                  </a:cubicBezTo>
                  <a:cubicBezTo>
                    <a:pt x="91" y="980"/>
                    <a:pt x="349" y="1238"/>
                    <a:pt x="667" y="1238"/>
                  </a:cubicBezTo>
                  <a:cubicBezTo>
                    <a:pt x="986" y="1238"/>
                    <a:pt x="1244" y="980"/>
                    <a:pt x="1244" y="661"/>
                  </a:cubicBezTo>
                  <a:cubicBezTo>
                    <a:pt x="1244" y="526"/>
                    <a:pt x="1198" y="402"/>
                    <a:pt x="1120" y="304"/>
                  </a:cubicBezTo>
                  <a:close/>
                </a:path>
              </a:pathLst>
            </a:custGeom>
            <a:solidFill>
              <a:srgbClr val="0048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 dirty="0">
                <a:latin typeface="Roboto Light"/>
                <a:ea typeface="Roboto Light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829706" y="3948311"/>
            <a:ext cx="6992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b="1" dirty="0">
                <a:solidFill>
                  <a:schemeClr val="bg1"/>
                </a:solidFill>
                <a:ea typeface="Roboto Light" pitchFamily="2" charset="0"/>
                <a:cs typeface="Roboto Light"/>
              </a:rPr>
              <a:t>78,4</a:t>
            </a:r>
            <a:r>
              <a:rPr lang="nb-NO" sz="1600" b="1" dirty="0">
                <a:solidFill>
                  <a:schemeClr val="bg1"/>
                </a:solidFill>
                <a:ea typeface="Roboto Light" pitchFamily="2" charset="0"/>
                <a:cs typeface="Roboto Light"/>
              </a:rPr>
              <a:t>%</a:t>
            </a:r>
            <a:endParaRPr lang="en-US" sz="1600" b="1" dirty="0">
              <a:solidFill>
                <a:schemeClr val="bg1"/>
              </a:solidFill>
              <a:cs typeface="Roboto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722443" y="4007261"/>
            <a:ext cx="1144872" cy="1027909"/>
            <a:chOff x="1581263" y="3962083"/>
            <a:chExt cx="1144872" cy="1027909"/>
          </a:xfrm>
        </p:grpSpPr>
        <p:sp>
          <p:nvSpPr>
            <p:cNvPr id="63" name="Freeform 16"/>
            <p:cNvSpPr>
              <a:spLocks/>
            </p:cNvSpPr>
            <p:nvPr/>
          </p:nvSpPr>
          <p:spPr bwMode="auto">
            <a:xfrm>
              <a:off x="1581263" y="3962083"/>
              <a:ext cx="1144872" cy="1027909"/>
            </a:xfrm>
            <a:custGeom>
              <a:avLst/>
              <a:gdLst>
                <a:gd name="T0" fmla="*/ 1120 w 1244"/>
                <a:gd name="T1" fmla="*/ 304 h 1238"/>
                <a:gd name="T2" fmla="*/ 1175 w 1244"/>
                <a:gd name="T3" fmla="*/ 249 h 1238"/>
                <a:gd name="T4" fmla="*/ 1080 w 1244"/>
                <a:gd name="T5" fmla="*/ 154 h 1238"/>
                <a:gd name="T6" fmla="*/ 1025 w 1244"/>
                <a:gd name="T7" fmla="*/ 209 h 1238"/>
                <a:gd name="T8" fmla="*/ 752 w 1244"/>
                <a:gd name="T9" fmla="*/ 91 h 1238"/>
                <a:gd name="T10" fmla="*/ 752 w 1244"/>
                <a:gd name="T11" fmla="*/ 0 h 1238"/>
                <a:gd name="T12" fmla="*/ 583 w 1244"/>
                <a:gd name="T13" fmla="*/ 0 h 1238"/>
                <a:gd name="T14" fmla="*/ 583 w 1244"/>
                <a:gd name="T15" fmla="*/ 91 h 1238"/>
                <a:gd name="T16" fmla="*/ 176 w 1244"/>
                <a:gd name="T17" fmla="*/ 360 h 1238"/>
                <a:gd name="T18" fmla="*/ 257 w 1244"/>
                <a:gd name="T19" fmla="*/ 476 h 1238"/>
                <a:gd name="T20" fmla="*/ 667 w 1244"/>
                <a:gd name="T21" fmla="*/ 211 h 1238"/>
                <a:gd name="T22" fmla="*/ 1118 w 1244"/>
                <a:gd name="T23" fmla="*/ 661 h 1238"/>
                <a:gd name="T24" fmla="*/ 667 w 1244"/>
                <a:gd name="T25" fmla="*/ 1112 h 1238"/>
                <a:gd name="T26" fmla="*/ 217 w 1244"/>
                <a:gd name="T27" fmla="*/ 661 h 1238"/>
                <a:gd name="T28" fmla="*/ 219 w 1244"/>
                <a:gd name="T29" fmla="*/ 614 h 1238"/>
                <a:gd name="T30" fmla="*/ 314 w 1244"/>
                <a:gd name="T31" fmla="*/ 614 h 1238"/>
                <a:gd name="T32" fmla="*/ 242 w 1244"/>
                <a:gd name="T33" fmla="*/ 512 h 1238"/>
                <a:gd name="T34" fmla="*/ 243 w 1244"/>
                <a:gd name="T35" fmla="*/ 510 h 1238"/>
                <a:gd name="T36" fmla="*/ 159 w 1244"/>
                <a:gd name="T37" fmla="*/ 390 h 1238"/>
                <a:gd name="T38" fmla="*/ 158 w 1244"/>
                <a:gd name="T39" fmla="*/ 391 h 1238"/>
                <a:gd name="T40" fmla="*/ 157 w 1244"/>
                <a:gd name="T41" fmla="*/ 390 h 1238"/>
                <a:gd name="T42" fmla="*/ 0 w 1244"/>
                <a:gd name="T43" fmla="*/ 614 h 1238"/>
                <a:gd name="T44" fmla="*/ 93 w 1244"/>
                <a:gd name="T45" fmla="*/ 614 h 1238"/>
                <a:gd name="T46" fmla="*/ 91 w 1244"/>
                <a:gd name="T47" fmla="*/ 661 h 1238"/>
                <a:gd name="T48" fmla="*/ 667 w 1244"/>
                <a:gd name="T49" fmla="*/ 1238 h 1238"/>
                <a:gd name="T50" fmla="*/ 1244 w 1244"/>
                <a:gd name="T51" fmla="*/ 661 h 1238"/>
                <a:gd name="T52" fmla="*/ 1120 w 1244"/>
                <a:gd name="T53" fmla="*/ 304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4" h="1238">
                  <a:moveTo>
                    <a:pt x="1120" y="304"/>
                  </a:moveTo>
                  <a:cubicBezTo>
                    <a:pt x="1175" y="249"/>
                    <a:pt x="1175" y="249"/>
                    <a:pt x="1175" y="249"/>
                  </a:cubicBezTo>
                  <a:cubicBezTo>
                    <a:pt x="1080" y="154"/>
                    <a:pt x="1080" y="154"/>
                    <a:pt x="1080" y="154"/>
                  </a:cubicBezTo>
                  <a:cubicBezTo>
                    <a:pt x="1025" y="209"/>
                    <a:pt x="1025" y="209"/>
                    <a:pt x="1025" y="209"/>
                  </a:cubicBezTo>
                  <a:cubicBezTo>
                    <a:pt x="947" y="147"/>
                    <a:pt x="854" y="106"/>
                    <a:pt x="752" y="91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583" y="91"/>
                    <a:pt x="583" y="91"/>
                    <a:pt x="583" y="91"/>
                  </a:cubicBezTo>
                  <a:cubicBezTo>
                    <a:pt x="411" y="116"/>
                    <a:pt x="263" y="218"/>
                    <a:pt x="176" y="360"/>
                  </a:cubicBezTo>
                  <a:cubicBezTo>
                    <a:pt x="257" y="476"/>
                    <a:pt x="257" y="476"/>
                    <a:pt x="257" y="476"/>
                  </a:cubicBezTo>
                  <a:cubicBezTo>
                    <a:pt x="327" y="319"/>
                    <a:pt x="485" y="211"/>
                    <a:pt x="667" y="211"/>
                  </a:cubicBezTo>
                  <a:cubicBezTo>
                    <a:pt x="916" y="211"/>
                    <a:pt x="1118" y="412"/>
                    <a:pt x="1118" y="661"/>
                  </a:cubicBezTo>
                  <a:cubicBezTo>
                    <a:pt x="1118" y="910"/>
                    <a:pt x="916" y="1112"/>
                    <a:pt x="667" y="1112"/>
                  </a:cubicBezTo>
                  <a:cubicBezTo>
                    <a:pt x="419" y="1112"/>
                    <a:pt x="217" y="910"/>
                    <a:pt x="217" y="661"/>
                  </a:cubicBezTo>
                  <a:cubicBezTo>
                    <a:pt x="217" y="645"/>
                    <a:pt x="218" y="630"/>
                    <a:pt x="219" y="614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242" y="512"/>
                    <a:pt x="242" y="512"/>
                    <a:pt x="242" y="512"/>
                  </a:cubicBezTo>
                  <a:cubicBezTo>
                    <a:pt x="243" y="511"/>
                    <a:pt x="243" y="511"/>
                    <a:pt x="243" y="510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8" y="390"/>
                    <a:pt x="158" y="391"/>
                    <a:pt x="158" y="391"/>
                  </a:cubicBezTo>
                  <a:cubicBezTo>
                    <a:pt x="157" y="390"/>
                    <a:pt x="157" y="390"/>
                    <a:pt x="157" y="39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93" y="614"/>
                    <a:pt x="93" y="614"/>
                    <a:pt x="93" y="614"/>
                  </a:cubicBezTo>
                  <a:cubicBezTo>
                    <a:pt x="91" y="630"/>
                    <a:pt x="91" y="645"/>
                    <a:pt x="91" y="661"/>
                  </a:cubicBezTo>
                  <a:cubicBezTo>
                    <a:pt x="91" y="980"/>
                    <a:pt x="349" y="1238"/>
                    <a:pt x="667" y="1238"/>
                  </a:cubicBezTo>
                  <a:cubicBezTo>
                    <a:pt x="986" y="1238"/>
                    <a:pt x="1244" y="980"/>
                    <a:pt x="1244" y="661"/>
                  </a:cubicBezTo>
                  <a:cubicBezTo>
                    <a:pt x="1244" y="526"/>
                    <a:pt x="1198" y="402"/>
                    <a:pt x="1120" y="304"/>
                  </a:cubicBezTo>
                  <a:close/>
                </a:path>
              </a:pathLst>
            </a:custGeom>
            <a:solidFill>
              <a:srgbClr val="0048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 dirty="0">
                <a:latin typeface="Roboto Light"/>
                <a:ea typeface="Roboto Light"/>
              </a:endParaRPr>
            </a:p>
          </p:txBody>
        </p:sp>
        <p:sp>
          <p:nvSpPr>
            <p:cNvPr id="74" name="원형 4"/>
            <p:cNvSpPr>
              <a:spLocks/>
            </p:cNvSpPr>
            <p:nvPr/>
          </p:nvSpPr>
          <p:spPr>
            <a:xfrm>
              <a:off x="1866149" y="4199360"/>
              <a:ext cx="656529" cy="553353"/>
            </a:xfrm>
            <a:prstGeom prst="pie">
              <a:avLst>
                <a:gd name="adj1" fmla="val 10766470"/>
                <a:gd name="adj2" fmla="val 21579493"/>
              </a:avLst>
            </a:prstGeom>
            <a:solidFill>
              <a:srgbClr val="00478E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7918797" y="3685405"/>
            <a:ext cx="1144872" cy="1027909"/>
            <a:chOff x="7918797" y="3685405"/>
            <a:chExt cx="1144872" cy="1027909"/>
          </a:xfrm>
        </p:grpSpPr>
        <p:sp>
          <p:nvSpPr>
            <p:cNvPr id="75" name="Freeform 16"/>
            <p:cNvSpPr>
              <a:spLocks/>
            </p:cNvSpPr>
            <p:nvPr/>
          </p:nvSpPr>
          <p:spPr bwMode="auto">
            <a:xfrm>
              <a:off x="7918797" y="3685405"/>
              <a:ext cx="1144872" cy="1027909"/>
            </a:xfrm>
            <a:custGeom>
              <a:avLst/>
              <a:gdLst>
                <a:gd name="T0" fmla="*/ 1120 w 1244"/>
                <a:gd name="T1" fmla="*/ 304 h 1238"/>
                <a:gd name="T2" fmla="*/ 1175 w 1244"/>
                <a:gd name="T3" fmla="*/ 249 h 1238"/>
                <a:gd name="T4" fmla="*/ 1080 w 1244"/>
                <a:gd name="T5" fmla="*/ 154 h 1238"/>
                <a:gd name="T6" fmla="*/ 1025 w 1244"/>
                <a:gd name="T7" fmla="*/ 209 h 1238"/>
                <a:gd name="T8" fmla="*/ 752 w 1244"/>
                <a:gd name="T9" fmla="*/ 91 h 1238"/>
                <a:gd name="T10" fmla="*/ 752 w 1244"/>
                <a:gd name="T11" fmla="*/ 0 h 1238"/>
                <a:gd name="T12" fmla="*/ 583 w 1244"/>
                <a:gd name="T13" fmla="*/ 0 h 1238"/>
                <a:gd name="T14" fmla="*/ 583 w 1244"/>
                <a:gd name="T15" fmla="*/ 91 h 1238"/>
                <a:gd name="T16" fmla="*/ 176 w 1244"/>
                <a:gd name="T17" fmla="*/ 360 h 1238"/>
                <a:gd name="T18" fmla="*/ 257 w 1244"/>
                <a:gd name="T19" fmla="*/ 476 h 1238"/>
                <a:gd name="T20" fmla="*/ 667 w 1244"/>
                <a:gd name="T21" fmla="*/ 211 h 1238"/>
                <a:gd name="T22" fmla="*/ 1118 w 1244"/>
                <a:gd name="T23" fmla="*/ 661 h 1238"/>
                <a:gd name="T24" fmla="*/ 667 w 1244"/>
                <a:gd name="T25" fmla="*/ 1112 h 1238"/>
                <a:gd name="T26" fmla="*/ 217 w 1244"/>
                <a:gd name="T27" fmla="*/ 661 h 1238"/>
                <a:gd name="T28" fmla="*/ 219 w 1244"/>
                <a:gd name="T29" fmla="*/ 614 h 1238"/>
                <a:gd name="T30" fmla="*/ 314 w 1244"/>
                <a:gd name="T31" fmla="*/ 614 h 1238"/>
                <a:gd name="T32" fmla="*/ 242 w 1244"/>
                <a:gd name="T33" fmla="*/ 512 h 1238"/>
                <a:gd name="T34" fmla="*/ 243 w 1244"/>
                <a:gd name="T35" fmla="*/ 510 h 1238"/>
                <a:gd name="T36" fmla="*/ 159 w 1244"/>
                <a:gd name="T37" fmla="*/ 390 h 1238"/>
                <a:gd name="T38" fmla="*/ 158 w 1244"/>
                <a:gd name="T39" fmla="*/ 391 h 1238"/>
                <a:gd name="T40" fmla="*/ 157 w 1244"/>
                <a:gd name="T41" fmla="*/ 390 h 1238"/>
                <a:gd name="T42" fmla="*/ 0 w 1244"/>
                <a:gd name="T43" fmla="*/ 614 h 1238"/>
                <a:gd name="T44" fmla="*/ 93 w 1244"/>
                <a:gd name="T45" fmla="*/ 614 h 1238"/>
                <a:gd name="T46" fmla="*/ 91 w 1244"/>
                <a:gd name="T47" fmla="*/ 661 h 1238"/>
                <a:gd name="T48" fmla="*/ 667 w 1244"/>
                <a:gd name="T49" fmla="*/ 1238 h 1238"/>
                <a:gd name="T50" fmla="*/ 1244 w 1244"/>
                <a:gd name="T51" fmla="*/ 661 h 1238"/>
                <a:gd name="T52" fmla="*/ 1120 w 1244"/>
                <a:gd name="T53" fmla="*/ 304 h 1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44" h="1238">
                  <a:moveTo>
                    <a:pt x="1120" y="304"/>
                  </a:moveTo>
                  <a:cubicBezTo>
                    <a:pt x="1175" y="249"/>
                    <a:pt x="1175" y="249"/>
                    <a:pt x="1175" y="249"/>
                  </a:cubicBezTo>
                  <a:cubicBezTo>
                    <a:pt x="1080" y="154"/>
                    <a:pt x="1080" y="154"/>
                    <a:pt x="1080" y="154"/>
                  </a:cubicBezTo>
                  <a:cubicBezTo>
                    <a:pt x="1025" y="209"/>
                    <a:pt x="1025" y="209"/>
                    <a:pt x="1025" y="209"/>
                  </a:cubicBezTo>
                  <a:cubicBezTo>
                    <a:pt x="947" y="147"/>
                    <a:pt x="854" y="106"/>
                    <a:pt x="752" y="91"/>
                  </a:cubicBezTo>
                  <a:cubicBezTo>
                    <a:pt x="752" y="0"/>
                    <a:pt x="752" y="0"/>
                    <a:pt x="752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583" y="91"/>
                    <a:pt x="583" y="91"/>
                    <a:pt x="583" y="91"/>
                  </a:cubicBezTo>
                  <a:cubicBezTo>
                    <a:pt x="411" y="116"/>
                    <a:pt x="263" y="218"/>
                    <a:pt x="176" y="360"/>
                  </a:cubicBezTo>
                  <a:cubicBezTo>
                    <a:pt x="257" y="476"/>
                    <a:pt x="257" y="476"/>
                    <a:pt x="257" y="476"/>
                  </a:cubicBezTo>
                  <a:cubicBezTo>
                    <a:pt x="327" y="319"/>
                    <a:pt x="485" y="211"/>
                    <a:pt x="667" y="211"/>
                  </a:cubicBezTo>
                  <a:cubicBezTo>
                    <a:pt x="916" y="211"/>
                    <a:pt x="1118" y="412"/>
                    <a:pt x="1118" y="661"/>
                  </a:cubicBezTo>
                  <a:cubicBezTo>
                    <a:pt x="1118" y="910"/>
                    <a:pt x="916" y="1112"/>
                    <a:pt x="667" y="1112"/>
                  </a:cubicBezTo>
                  <a:cubicBezTo>
                    <a:pt x="419" y="1112"/>
                    <a:pt x="217" y="910"/>
                    <a:pt x="217" y="661"/>
                  </a:cubicBezTo>
                  <a:cubicBezTo>
                    <a:pt x="217" y="645"/>
                    <a:pt x="218" y="630"/>
                    <a:pt x="219" y="614"/>
                  </a:cubicBezTo>
                  <a:cubicBezTo>
                    <a:pt x="314" y="614"/>
                    <a:pt x="314" y="614"/>
                    <a:pt x="314" y="614"/>
                  </a:cubicBezTo>
                  <a:cubicBezTo>
                    <a:pt x="242" y="512"/>
                    <a:pt x="242" y="512"/>
                    <a:pt x="242" y="512"/>
                  </a:cubicBezTo>
                  <a:cubicBezTo>
                    <a:pt x="243" y="511"/>
                    <a:pt x="243" y="511"/>
                    <a:pt x="243" y="510"/>
                  </a:cubicBezTo>
                  <a:cubicBezTo>
                    <a:pt x="159" y="390"/>
                    <a:pt x="159" y="390"/>
                    <a:pt x="159" y="390"/>
                  </a:cubicBezTo>
                  <a:cubicBezTo>
                    <a:pt x="158" y="390"/>
                    <a:pt x="158" y="391"/>
                    <a:pt x="158" y="391"/>
                  </a:cubicBezTo>
                  <a:cubicBezTo>
                    <a:pt x="157" y="390"/>
                    <a:pt x="157" y="390"/>
                    <a:pt x="157" y="390"/>
                  </a:cubicBezTo>
                  <a:cubicBezTo>
                    <a:pt x="0" y="614"/>
                    <a:pt x="0" y="614"/>
                    <a:pt x="0" y="614"/>
                  </a:cubicBezTo>
                  <a:cubicBezTo>
                    <a:pt x="93" y="614"/>
                    <a:pt x="93" y="614"/>
                    <a:pt x="93" y="614"/>
                  </a:cubicBezTo>
                  <a:cubicBezTo>
                    <a:pt x="91" y="630"/>
                    <a:pt x="91" y="645"/>
                    <a:pt x="91" y="661"/>
                  </a:cubicBezTo>
                  <a:cubicBezTo>
                    <a:pt x="91" y="980"/>
                    <a:pt x="349" y="1238"/>
                    <a:pt x="667" y="1238"/>
                  </a:cubicBezTo>
                  <a:cubicBezTo>
                    <a:pt x="986" y="1238"/>
                    <a:pt x="1244" y="980"/>
                    <a:pt x="1244" y="661"/>
                  </a:cubicBezTo>
                  <a:cubicBezTo>
                    <a:pt x="1244" y="526"/>
                    <a:pt x="1198" y="402"/>
                    <a:pt x="1120" y="304"/>
                  </a:cubicBezTo>
                  <a:close/>
                </a:path>
              </a:pathLst>
            </a:custGeom>
            <a:solidFill>
              <a:srgbClr val="00489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sz="1100" dirty="0">
                <a:latin typeface="Roboto Light"/>
                <a:ea typeface="Roboto Light"/>
              </a:endParaRPr>
            </a:p>
          </p:txBody>
        </p:sp>
        <p:sp>
          <p:nvSpPr>
            <p:cNvPr id="77" name="원형 4"/>
            <p:cNvSpPr>
              <a:spLocks/>
            </p:cNvSpPr>
            <p:nvPr/>
          </p:nvSpPr>
          <p:spPr>
            <a:xfrm>
              <a:off x="8216226" y="3935399"/>
              <a:ext cx="611833" cy="566822"/>
            </a:xfrm>
            <a:prstGeom prst="pie">
              <a:avLst>
                <a:gd name="adj1" fmla="val 10766470"/>
                <a:gd name="adj2" fmla="val 646523"/>
              </a:avLst>
            </a:prstGeom>
            <a:solidFill>
              <a:srgbClr val="00478E"/>
            </a:solidFill>
            <a:ln w="25400" cap="flat" cmpd="sng" algn="ctr">
              <a:noFill/>
              <a:prstDash val="solid"/>
            </a:ln>
            <a:effectLst/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100" dirty="0">
                <a:solidFill>
                  <a:schemeClr val="tx1"/>
                </a:solidFill>
                <a:latin typeface="Roboto Light"/>
                <a:ea typeface="Roboto Light"/>
                <a:cs typeface="Roboto Light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049319" y="4328786"/>
            <a:ext cx="572548" cy="173435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ea typeface="Roboto Light" pitchFamily="2" charset="0"/>
                <a:cs typeface="Roboto Light"/>
              </a:rPr>
              <a:t>10,3</a:t>
            </a:r>
            <a:r>
              <a:rPr lang="nb-NO" sz="1400" dirty="0" smtClean="0">
                <a:solidFill>
                  <a:schemeClr val="bg1"/>
                </a:solidFill>
                <a:ea typeface="Roboto Light" pitchFamily="2" charset="0"/>
                <a:cs typeface="Roboto Light"/>
              </a:rPr>
              <a:t>%</a:t>
            </a:r>
            <a:endParaRPr lang="en-US" sz="1400" dirty="0">
              <a:solidFill>
                <a:schemeClr val="bg1"/>
              </a:solidFill>
              <a:cs typeface="Roboto Ligh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293981" y="3935399"/>
            <a:ext cx="456322" cy="2829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>
              <a:spcAft>
                <a:spcPts val="800"/>
              </a:spcAft>
            </a:pPr>
            <a:r>
              <a:rPr lang="ru-RU" sz="1400" b="1" dirty="0" smtClean="0">
                <a:solidFill>
                  <a:schemeClr val="bg1"/>
                </a:solidFill>
                <a:ea typeface="Roboto Light" pitchFamily="2" charset="0"/>
                <a:cs typeface="Roboto Light"/>
              </a:rPr>
              <a:t>11,3</a:t>
            </a:r>
            <a:r>
              <a:rPr lang="nb-NO" sz="1400" b="1" dirty="0" smtClean="0">
                <a:solidFill>
                  <a:schemeClr val="bg1"/>
                </a:solidFill>
                <a:ea typeface="Roboto Light" pitchFamily="2" charset="0"/>
                <a:cs typeface="Roboto Light"/>
              </a:rPr>
              <a:t>%</a:t>
            </a:r>
            <a:endParaRPr lang="en-US" sz="1400" b="1" dirty="0">
              <a:solidFill>
                <a:schemeClr val="bg1"/>
              </a:solidFill>
              <a:cs typeface="Roboto Light"/>
            </a:endParaRP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5540911" y="4675855"/>
            <a:ext cx="1179113" cy="4022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dirty="0">
                <a:solidFill>
                  <a:srgbClr val="004897"/>
                </a:solidFill>
              </a:rPr>
              <a:t>ф</a:t>
            </a:r>
            <a:r>
              <a:rPr lang="ru-RU" sz="1200" b="1" dirty="0" smtClean="0">
                <a:solidFill>
                  <a:srgbClr val="004897"/>
                </a:solidFill>
              </a:rPr>
              <a:t>едеральный бюджет</a:t>
            </a:r>
            <a:endParaRPr lang="ru-RU" sz="1200" b="1" dirty="0">
              <a:solidFill>
                <a:srgbClr val="004897"/>
              </a:solidFill>
            </a:endParaRPr>
          </a:p>
        </p:txBody>
      </p:sp>
      <p:sp>
        <p:nvSpPr>
          <p:cNvPr id="85" name="Text Box 6"/>
          <p:cNvSpPr txBox="1">
            <a:spLocks noChangeArrowheads="1"/>
          </p:cNvSpPr>
          <p:nvPr/>
        </p:nvSpPr>
        <p:spPr bwMode="auto">
          <a:xfrm>
            <a:off x="7820766" y="4677041"/>
            <a:ext cx="1323234" cy="4022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200" b="1" dirty="0">
                <a:solidFill>
                  <a:srgbClr val="004897"/>
                </a:solidFill>
              </a:rPr>
              <a:t>в</a:t>
            </a:r>
            <a:r>
              <a:rPr lang="ru-RU" sz="1200" b="1" dirty="0" smtClean="0">
                <a:solidFill>
                  <a:srgbClr val="004897"/>
                </a:solidFill>
              </a:rPr>
              <a:t>небюджетные источники</a:t>
            </a:r>
            <a:endParaRPr lang="ru-RU" sz="1200" b="1" dirty="0">
              <a:solidFill>
                <a:srgbClr val="004897"/>
              </a:solidFill>
            </a:endParaRPr>
          </a:p>
        </p:txBody>
      </p:sp>
      <p:sp>
        <p:nvSpPr>
          <p:cNvPr id="86" name="Text Box 6"/>
          <p:cNvSpPr txBox="1">
            <a:spLocks noChangeArrowheads="1"/>
          </p:cNvSpPr>
          <p:nvPr/>
        </p:nvSpPr>
        <p:spPr bwMode="auto">
          <a:xfrm>
            <a:off x="6528936" y="3602461"/>
            <a:ext cx="1621656" cy="40229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ru-RU" sz="1200" b="1" dirty="0" smtClean="0">
                <a:solidFill>
                  <a:srgbClr val="004897"/>
                </a:solidFill>
              </a:rPr>
              <a:t>консолидированный бюджет ХК </a:t>
            </a:r>
            <a:endParaRPr lang="ru-RU" sz="1200" b="1" dirty="0">
              <a:solidFill>
                <a:srgbClr val="004897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692" r="18873" b="16692"/>
          <a:stretch/>
        </p:blipFill>
        <p:spPr bwMode="auto">
          <a:xfrm>
            <a:off x="-18349" y="478501"/>
            <a:ext cx="2732983" cy="182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Text Box 6"/>
          <p:cNvSpPr txBox="1">
            <a:spLocks noChangeArrowheads="1"/>
          </p:cNvSpPr>
          <p:nvPr/>
        </p:nvSpPr>
        <p:spPr bwMode="auto">
          <a:xfrm>
            <a:off x="-13485" y="1011"/>
            <a:ext cx="2658550" cy="307135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0" name="Text Box 6"/>
          <p:cNvSpPr txBox="1">
            <a:spLocks noChangeArrowheads="1"/>
          </p:cNvSpPr>
          <p:nvPr/>
        </p:nvSpPr>
        <p:spPr bwMode="auto">
          <a:xfrm>
            <a:off x="-13486" y="184603"/>
            <a:ext cx="2728120" cy="307135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91" name="Straight Connector 6"/>
          <p:cNvCxnSpPr/>
          <p:nvPr/>
        </p:nvCxnSpPr>
        <p:spPr>
          <a:xfrm>
            <a:off x="1438860" y="3583993"/>
            <a:ext cx="0" cy="1046431"/>
          </a:xfrm>
          <a:prstGeom prst="line">
            <a:avLst/>
          </a:prstGeom>
          <a:ln w="19050">
            <a:solidFill>
              <a:srgbClr val="00489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6"/>
          <p:cNvCxnSpPr/>
          <p:nvPr/>
        </p:nvCxnSpPr>
        <p:spPr>
          <a:xfrm>
            <a:off x="2718832" y="3577582"/>
            <a:ext cx="0" cy="1046431"/>
          </a:xfrm>
          <a:prstGeom prst="line">
            <a:avLst/>
          </a:prstGeom>
          <a:ln w="19050">
            <a:solidFill>
              <a:srgbClr val="00489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6"/>
          <p:cNvCxnSpPr/>
          <p:nvPr/>
        </p:nvCxnSpPr>
        <p:spPr>
          <a:xfrm>
            <a:off x="3898895" y="3531480"/>
            <a:ext cx="0" cy="1046431"/>
          </a:xfrm>
          <a:prstGeom prst="line">
            <a:avLst/>
          </a:prstGeom>
          <a:ln w="19050">
            <a:solidFill>
              <a:srgbClr val="00489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6"/>
          <p:cNvCxnSpPr/>
          <p:nvPr/>
        </p:nvCxnSpPr>
        <p:spPr>
          <a:xfrm>
            <a:off x="5005257" y="3553653"/>
            <a:ext cx="0" cy="1046431"/>
          </a:xfrm>
          <a:prstGeom prst="line">
            <a:avLst/>
          </a:prstGeom>
          <a:ln w="19050">
            <a:solidFill>
              <a:srgbClr val="004897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32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2209829" y="3196203"/>
            <a:ext cx="2943748" cy="3917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 smtClean="0">
                <a:solidFill>
                  <a:schemeClr val="bg1"/>
                </a:solidFill>
                <a:cs typeface="Times New Roman" pitchFamily="18" charset="0"/>
              </a:rPr>
              <a:t>Комсомольск-на-Амуре</a:t>
            </a:r>
            <a:endParaRPr lang="ru-RU" sz="2000" b="1" u="sng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0" y="-3166"/>
            <a:ext cx="9144000" cy="702708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100" b="1" dirty="0" smtClean="0">
                <a:solidFill>
                  <a:schemeClr val="bg1"/>
                </a:solidFill>
              </a:rPr>
              <a:t>ДОЛГОСРОЧНЫЙ ПЛАН КОМПЛЕКСНОГО СОЦИАЛЬНО-ЭКОНОМИЧЕСКОГО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100" b="1" dirty="0" smtClean="0">
                <a:solidFill>
                  <a:schemeClr val="bg1"/>
                </a:solidFill>
              </a:rPr>
              <a:t>РАЗВИТИЯ ГОРОДА КОМСОМОЛЬСКА-НА-АМУРЕ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879227" y="4118272"/>
            <a:ext cx="343507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МОДЕРНИЗАЦИЯ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/>
              <a:t>городской социальной,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/>
              <a:t>транспортной и инженерной инфраструктуры</a:t>
            </a:r>
          </a:p>
        </p:txBody>
      </p:sp>
      <p:sp>
        <p:nvSpPr>
          <p:cNvPr id="42" name="Freeform 78"/>
          <p:cNvSpPr>
            <a:spLocks noEditPoints="1"/>
          </p:cNvSpPr>
          <p:nvPr/>
        </p:nvSpPr>
        <p:spPr bwMode="auto">
          <a:xfrm>
            <a:off x="2287747" y="4025546"/>
            <a:ext cx="461051" cy="337765"/>
          </a:xfrm>
          <a:custGeom>
            <a:avLst/>
            <a:gdLst>
              <a:gd name="T0" fmla="*/ 1149 w 1149"/>
              <a:gd name="T1" fmla="*/ 80 h 1121"/>
              <a:gd name="T2" fmla="*/ 1065 w 1149"/>
              <a:gd name="T3" fmla="*/ 0 h 1121"/>
              <a:gd name="T4" fmla="*/ 880 w 1149"/>
              <a:gd name="T5" fmla="*/ 213 h 1121"/>
              <a:gd name="T6" fmla="*/ 524 w 1149"/>
              <a:gd name="T7" fmla="*/ 73 h 1121"/>
              <a:gd name="T8" fmla="*/ 0 w 1149"/>
              <a:gd name="T9" fmla="*/ 597 h 1121"/>
              <a:gd name="T10" fmla="*/ 524 w 1149"/>
              <a:gd name="T11" fmla="*/ 1121 h 1121"/>
              <a:gd name="T12" fmla="*/ 1048 w 1149"/>
              <a:gd name="T13" fmla="*/ 597 h 1121"/>
              <a:gd name="T14" fmla="*/ 966 w 1149"/>
              <a:gd name="T15" fmla="*/ 316 h 1121"/>
              <a:gd name="T16" fmla="*/ 1149 w 1149"/>
              <a:gd name="T17" fmla="*/ 80 h 1121"/>
              <a:gd name="T18" fmla="*/ 973 w 1149"/>
              <a:gd name="T19" fmla="*/ 597 h 1121"/>
              <a:gd name="T20" fmla="*/ 524 w 1149"/>
              <a:gd name="T21" fmla="*/ 1046 h 1121"/>
              <a:gd name="T22" fmla="*/ 74 w 1149"/>
              <a:gd name="T23" fmla="*/ 597 h 1121"/>
              <a:gd name="T24" fmla="*/ 524 w 1149"/>
              <a:gd name="T25" fmla="*/ 147 h 1121"/>
              <a:gd name="T26" fmla="*/ 831 w 1149"/>
              <a:gd name="T27" fmla="*/ 269 h 1121"/>
              <a:gd name="T28" fmla="*/ 507 w 1149"/>
              <a:gd name="T29" fmla="*/ 642 h 1121"/>
              <a:gd name="T30" fmla="*/ 266 w 1149"/>
              <a:gd name="T31" fmla="*/ 401 h 1121"/>
              <a:gd name="T32" fmla="*/ 186 w 1149"/>
              <a:gd name="T33" fmla="*/ 562 h 1121"/>
              <a:gd name="T34" fmla="*/ 435 w 1149"/>
              <a:gd name="T35" fmla="*/ 841 h 1121"/>
              <a:gd name="T36" fmla="*/ 494 w 1149"/>
              <a:gd name="T37" fmla="*/ 914 h 1121"/>
              <a:gd name="T38" fmla="*/ 554 w 1149"/>
              <a:gd name="T39" fmla="*/ 844 h 1121"/>
              <a:gd name="T40" fmla="*/ 916 w 1149"/>
              <a:gd name="T41" fmla="*/ 379 h 1121"/>
              <a:gd name="T42" fmla="*/ 973 w 1149"/>
              <a:gd name="T43" fmla="*/ 597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00469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00B050"/>
              </a:solidFill>
            </a:endParaRPr>
          </a:p>
        </p:txBody>
      </p:sp>
      <p:pic>
        <p:nvPicPr>
          <p:cNvPr id="43" name="Picture 2" descr="\\Mejdunarotd\новая папка\111\Стенды на расшир засед\Инженерная школа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84" y="752775"/>
            <a:ext cx="1816975" cy="105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3" descr="\\Mejdunarotd\новая папка\111\Стенды на расшир засед\Региональный центр развития спорта (4)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28" y="2917830"/>
            <a:ext cx="1834031" cy="103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64" y="1865194"/>
            <a:ext cx="1833093" cy="97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6735200" y="4118272"/>
            <a:ext cx="2561003" cy="669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5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ФОРМИРОВАНИЕ</a:t>
            </a:r>
          </a:p>
          <a:p>
            <a:pPr lvl="0" algn="ctr">
              <a:lnSpc>
                <a:spcPts val="1500"/>
              </a:lnSpc>
            </a:pPr>
            <a:r>
              <a:rPr lang="ru-RU" sz="1400" b="1" dirty="0" smtClean="0"/>
              <a:t>современных городских пространств</a:t>
            </a:r>
          </a:p>
        </p:txBody>
      </p:sp>
      <p:sp>
        <p:nvSpPr>
          <p:cNvPr id="50" name="Freeform 78"/>
          <p:cNvSpPr>
            <a:spLocks noEditPoints="1"/>
          </p:cNvSpPr>
          <p:nvPr/>
        </p:nvSpPr>
        <p:spPr bwMode="auto">
          <a:xfrm>
            <a:off x="6798982" y="4025546"/>
            <a:ext cx="450038" cy="337765"/>
          </a:xfrm>
          <a:custGeom>
            <a:avLst/>
            <a:gdLst>
              <a:gd name="T0" fmla="*/ 1149 w 1149"/>
              <a:gd name="T1" fmla="*/ 80 h 1121"/>
              <a:gd name="T2" fmla="*/ 1065 w 1149"/>
              <a:gd name="T3" fmla="*/ 0 h 1121"/>
              <a:gd name="T4" fmla="*/ 880 w 1149"/>
              <a:gd name="T5" fmla="*/ 213 h 1121"/>
              <a:gd name="T6" fmla="*/ 524 w 1149"/>
              <a:gd name="T7" fmla="*/ 73 h 1121"/>
              <a:gd name="T8" fmla="*/ 0 w 1149"/>
              <a:gd name="T9" fmla="*/ 597 h 1121"/>
              <a:gd name="T10" fmla="*/ 524 w 1149"/>
              <a:gd name="T11" fmla="*/ 1121 h 1121"/>
              <a:gd name="T12" fmla="*/ 1048 w 1149"/>
              <a:gd name="T13" fmla="*/ 597 h 1121"/>
              <a:gd name="T14" fmla="*/ 966 w 1149"/>
              <a:gd name="T15" fmla="*/ 316 h 1121"/>
              <a:gd name="T16" fmla="*/ 1149 w 1149"/>
              <a:gd name="T17" fmla="*/ 80 h 1121"/>
              <a:gd name="T18" fmla="*/ 973 w 1149"/>
              <a:gd name="T19" fmla="*/ 597 h 1121"/>
              <a:gd name="T20" fmla="*/ 524 w 1149"/>
              <a:gd name="T21" fmla="*/ 1046 h 1121"/>
              <a:gd name="T22" fmla="*/ 74 w 1149"/>
              <a:gd name="T23" fmla="*/ 597 h 1121"/>
              <a:gd name="T24" fmla="*/ 524 w 1149"/>
              <a:gd name="T25" fmla="*/ 147 h 1121"/>
              <a:gd name="T26" fmla="*/ 831 w 1149"/>
              <a:gd name="T27" fmla="*/ 269 h 1121"/>
              <a:gd name="T28" fmla="*/ 507 w 1149"/>
              <a:gd name="T29" fmla="*/ 642 h 1121"/>
              <a:gd name="T30" fmla="*/ 266 w 1149"/>
              <a:gd name="T31" fmla="*/ 401 h 1121"/>
              <a:gd name="T32" fmla="*/ 186 w 1149"/>
              <a:gd name="T33" fmla="*/ 562 h 1121"/>
              <a:gd name="T34" fmla="*/ 435 w 1149"/>
              <a:gd name="T35" fmla="*/ 841 h 1121"/>
              <a:gd name="T36" fmla="*/ 494 w 1149"/>
              <a:gd name="T37" fmla="*/ 914 h 1121"/>
              <a:gd name="T38" fmla="*/ 554 w 1149"/>
              <a:gd name="T39" fmla="*/ 844 h 1121"/>
              <a:gd name="T40" fmla="*/ 916 w 1149"/>
              <a:gd name="T41" fmla="*/ 379 h 1121"/>
              <a:gd name="T42" fmla="*/ 973 w 1149"/>
              <a:gd name="T43" fmla="*/ 597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00469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00B050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856343" y="4116324"/>
            <a:ext cx="271565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</a:pPr>
            <a:r>
              <a:rPr lang="ru-RU" sz="1600" b="1" dirty="0" smtClean="0">
                <a:solidFill>
                  <a:srgbClr val="FF0000"/>
                </a:solidFill>
              </a:rPr>
              <a:t>СОЗДАНИЕ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/>
              <a:t>индустриального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/>
              <a:t>и инженерного центра </a:t>
            </a:r>
          </a:p>
          <a:p>
            <a:pPr algn="ctr">
              <a:lnSpc>
                <a:spcPts val="1500"/>
              </a:lnSpc>
            </a:pPr>
            <a:r>
              <a:rPr lang="ru-RU" sz="1400" b="1" dirty="0" smtClean="0"/>
              <a:t>на Дальнем Востоке</a:t>
            </a:r>
          </a:p>
        </p:txBody>
      </p:sp>
      <p:sp>
        <p:nvSpPr>
          <p:cNvPr id="55" name="Freeform 78"/>
          <p:cNvSpPr>
            <a:spLocks noEditPoints="1"/>
          </p:cNvSpPr>
          <p:nvPr/>
        </p:nvSpPr>
        <p:spPr bwMode="auto">
          <a:xfrm>
            <a:off x="4401799" y="4036884"/>
            <a:ext cx="450038" cy="337765"/>
          </a:xfrm>
          <a:custGeom>
            <a:avLst/>
            <a:gdLst>
              <a:gd name="T0" fmla="*/ 1149 w 1149"/>
              <a:gd name="T1" fmla="*/ 80 h 1121"/>
              <a:gd name="T2" fmla="*/ 1065 w 1149"/>
              <a:gd name="T3" fmla="*/ 0 h 1121"/>
              <a:gd name="T4" fmla="*/ 880 w 1149"/>
              <a:gd name="T5" fmla="*/ 213 h 1121"/>
              <a:gd name="T6" fmla="*/ 524 w 1149"/>
              <a:gd name="T7" fmla="*/ 73 h 1121"/>
              <a:gd name="T8" fmla="*/ 0 w 1149"/>
              <a:gd name="T9" fmla="*/ 597 h 1121"/>
              <a:gd name="T10" fmla="*/ 524 w 1149"/>
              <a:gd name="T11" fmla="*/ 1121 h 1121"/>
              <a:gd name="T12" fmla="*/ 1048 w 1149"/>
              <a:gd name="T13" fmla="*/ 597 h 1121"/>
              <a:gd name="T14" fmla="*/ 966 w 1149"/>
              <a:gd name="T15" fmla="*/ 316 h 1121"/>
              <a:gd name="T16" fmla="*/ 1149 w 1149"/>
              <a:gd name="T17" fmla="*/ 80 h 1121"/>
              <a:gd name="T18" fmla="*/ 973 w 1149"/>
              <a:gd name="T19" fmla="*/ 597 h 1121"/>
              <a:gd name="T20" fmla="*/ 524 w 1149"/>
              <a:gd name="T21" fmla="*/ 1046 h 1121"/>
              <a:gd name="T22" fmla="*/ 74 w 1149"/>
              <a:gd name="T23" fmla="*/ 597 h 1121"/>
              <a:gd name="T24" fmla="*/ 524 w 1149"/>
              <a:gd name="T25" fmla="*/ 147 h 1121"/>
              <a:gd name="T26" fmla="*/ 831 w 1149"/>
              <a:gd name="T27" fmla="*/ 269 h 1121"/>
              <a:gd name="T28" fmla="*/ 507 w 1149"/>
              <a:gd name="T29" fmla="*/ 642 h 1121"/>
              <a:gd name="T30" fmla="*/ 266 w 1149"/>
              <a:gd name="T31" fmla="*/ 401 h 1121"/>
              <a:gd name="T32" fmla="*/ 186 w 1149"/>
              <a:gd name="T33" fmla="*/ 562 h 1121"/>
              <a:gd name="T34" fmla="*/ 435 w 1149"/>
              <a:gd name="T35" fmla="*/ 841 h 1121"/>
              <a:gd name="T36" fmla="*/ 494 w 1149"/>
              <a:gd name="T37" fmla="*/ 914 h 1121"/>
              <a:gd name="T38" fmla="*/ 554 w 1149"/>
              <a:gd name="T39" fmla="*/ 844 h 1121"/>
              <a:gd name="T40" fmla="*/ 916 w 1149"/>
              <a:gd name="T41" fmla="*/ 379 h 1121"/>
              <a:gd name="T42" fmla="*/ 973 w 1149"/>
              <a:gd name="T43" fmla="*/ 597 h 1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149" h="1121">
                <a:moveTo>
                  <a:pt x="1149" y="80"/>
                </a:moveTo>
                <a:cubicBezTo>
                  <a:pt x="1065" y="0"/>
                  <a:pt x="1065" y="0"/>
                  <a:pt x="1065" y="0"/>
                </a:cubicBezTo>
                <a:cubicBezTo>
                  <a:pt x="880" y="213"/>
                  <a:pt x="880" y="213"/>
                  <a:pt x="880" y="213"/>
                </a:cubicBezTo>
                <a:cubicBezTo>
                  <a:pt x="786" y="126"/>
                  <a:pt x="661" y="73"/>
                  <a:pt x="524" y="73"/>
                </a:cubicBezTo>
                <a:cubicBezTo>
                  <a:pt x="235" y="73"/>
                  <a:pt x="0" y="308"/>
                  <a:pt x="0" y="597"/>
                </a:cubicBezTo>
                <a:cubicBezTo>
                  <a:pt x="0" y="886"/>
                  <a:pt x="235" y="1121"/>
                  <a:pt x="524" y="1121"/>
                </a:cubicBezTo>
                <a:cubicBezTo>
                  <a:pt x="813" y="1121"/>
                  <a:pt x="1048" y="886"/>
                  <a:pt x="1048" y="597"/>
                </a:cubicBezTo>
                <a:cubicBezTo>
                  <a:pt x="1048" y="493"/>
                  <a:pt x="1018" y="397"/>
                  <a:pt x="966" y="316"/>
                </a:cubicBezTo>
                <a:lnTo>
                  <a:pt x="1149" y="80"/>
                </a:lnTo>
                <a:close/>
                <a:moveTo>
                  <a:pt x="973" y="597"/>
                </a:moveTo>
                <a:cubicBezTo>
                  <a:pt x="973" y="845"/>
                  <a:pt x="772" y="1046"/>
                  <a:pt x="524" y="1046"/>
                </a:cubicBezTo>
                <a:cubicBezTo>
                  <a:pt x="276" y="1046"/>
                  <a:pt x="74" y="845"/>
                  <a:pt x="74" y="597"/>
                </a:cubicBezTo>
                <a:cubicBezTo>
                  <a:pt x="74" y="349"/>
                  <a:pt x="276" y="147"/>
                  <a:pt x="524" y="147"/>
                </a:cubicBezTo>
                <a:cubicBezTo>
                  <a:pt x="643" y="147"/>
                  <a:pt x="750" y="194"/>
                  <a:pt x="831" y="269"/>
                </a:cubicBezTo>
                <a:cubicBezTo>
                  <a:pt x="507" y="642"/>
                  <a:pt x="507" y="642"/>
                  <a:pt x="507" y="642"/>
                </a:cubicBezTo>
                <a:cubicBezTo>
                  <a:pt x="266" y="401"/>
                  <a:pt x="266" y="401"/>
                  <a:pt x="266" y="401"/>
                </a:cubicBezTo>
                <a:cubicBezTo>
                  <a:pt x="186" y="562"/>
                  <a:pt x="186" y="562"/>
                  <a:pt x="186" y="562"/>
                </a:cubicBezTo>
                <a:cubicBezTo>
                  <a:pt x="435" y="841"/>
                  <a:pt x="435" y="841"/>
                  <a:pt x="435" y="841"/>
                </a:cubicBezTo>
                <a:cubicBezTo>
                  <a:pt x="494" y="914"/>
                  <a:pt x="494" y="914"/>
                  <a:pt x="494" y="914"/>
                </a:cubicBezTo>
                <a:cubicBezTo>
                  <a:pt x="554" y="844"/>
                  <a:pt x="554" y="844"/>
                  <a:pt x="554" y="844"/>
                </a:cubicBezTo>
                <a:cubicBezTo>
                  <a:pt x="916" y="379"/>
                  <a:pt x="916" y="379"/>
                  <a:pt x="916" y="379"/>
                </a:cubicBezTo>
                <a:cubicBezTo>
                  <a:pt x="952" y="443"/>
                  <a:pt x="973" y="518"/>
                  <a:pt x="973" y="597"/>
                </a:cubicBezTo>
                <a:close/>
              </a:path>
            </a:pathLst>
          </a:custGeom>
          <a:solidFill>
            <a:srgbClr val="00469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rgbClr val="00B050"/>
              </a:solidFill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1" y="4039647"/>
            <a:ext cx="1814128" cy="966179"/>
          </a:xfrm>
          <a:prstGeom prst="rect">
            <a:avLst/>
          </a:prstGeom>
          <a:noFill/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757621"/>
            <a:ext cx="6274156" cy="319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3202" y="465138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189305" y="2817802"/>
            <a:ext cx="8705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1 мероприятие</a:t>
            </a:r>
            <a:endParaRPr lang="ru-RU" sz="8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059833" y="2810108"/>
            <a:ext cx="8705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7 мероприятий</a:t>
            </a:r>
            <a:endParaRPr lang="ru-RU" sz="8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930361" y="2810108"/>
            <a:ext cx="8705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3 мероприятия</a:t>
            </a:r>
            <a:endParaRPr lang="ru-RU" sz="8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818230" y="2797285"/>
            <a:ext cx="8705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3 мероприятия</a:t>
            </a:r>
            <a:endParaRPr lang="ru-RU" sz="800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688758" y="2820301"/>
            <a:ext cx="8705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5 мероприятий</a:t>
            </a:r>
            <a:endParaRPr lang="ru-RU" sz="8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6555111" y="2797285"/>
            <a:ext cx="8705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2 мероприятия</a:t>
            </a:r>
            <a:endParaRPr lang="ru-RU" sz="8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7410525" y="2810108"/>
            <a:ext cx="8705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chemeClr val="bg1"/>
                </a:solidFill>
              </a:rPr>
              <a:t>6 мероприятий</a:t>
            </a: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67175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857356" y="535767"/>
            <a:ext cx="7286644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КОМСОМОЛЬСК-НА-АМУРЕ – центр промышленной инновации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1571604" y="535767"/>
            <a:ext cx="7572396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КОМСОМОЛЬСК-НА-АМУРЕ – центр промышленности и инноваций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1630653" y="535767"/>
            <a:ext cx="7572396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400" b="1" dirty="0">
                <a:solidFill>
                  <a:schemeClr val="bg1"/>
                </a:solidFill>
              </a:rPr>
              <a:t>Стратегия социально-экономического развития </a:t>
            </a:r>
            <a:r>
              <a:rPr lang="ru-RU" sz="1400" b="1" dirty="0" smtClean="0">
                <a:solidFill>
                  <a:schemeClr val="bg1"/>
                </a:solidFill>
              </a:rPr>
              <a:t>города </a:t>
            </a:r>
            <a:r>
              <a:rPr lang="ru-RU" sz="1400" b="1" dirty="0">
                <a:solidFill>
                  <a:schemeClr val="bg1"/>
                </a:solidFill>
              </a:rPr>
              <a:t>Комсомольска-на-Амуре до 2032 </a:t>
            </a:r>
            <a:r>
              <a:rPr lang="ru-RU" sz="1400" b="1" dirty="0" smtClean="0">
                <a:solidFill>
                  <a:schemeClr val="bg1"/>
                </a:solidFill>
              </a:rPr>
              <a:t>года</a:t>
            </a:r>
            <a:endParaRPr lang="ru-RU" sz="1400" b="1" dirty="0" smtClean="0">
              <a:solidFill>
                <a:schemeClr val="tx2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6714" t="36251" r="26179" b="33840"/>
          <a:stretch/>
        </p:blipFill>
        <p:spPr bwMode="auto">
          <a:xfrm>
            <a:off x="-21031" y="3289754"/>
            <a:ext cx="3979025" cy="157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76056" y="811055"/>
            <a:ext cx="4071444" cy="310341"/>
          </a:xfrm>
          <a:prstGeom prst="rect">
            <a:avLst/>
          </a:prstGeom>
          <a:solidFill>
            <a:srgbClr val="009900"/>
          </a:solidFill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Модель </a:t>
            </a:r>
            <a:r>
              <a:rPr lang="ru-RU" b="1" dirty="0">
                <a:solidFill>
                  <a:schemeClr val="bg1"/>
                </a:solidFill>
              </a:rPr>
              <a:t>развития </a:t>
            </a:r>
            <a:r>
              <a:rPr lang="ru-RU" b="1" dirty="0" smtClean="0">
                <a:solidFill>
                  <a:schemeClr val="bg1"/>
                </a:solidFill>
              </a:rPr>
              <a:t>города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90" t="37277" r="28211" b="24741"/>
          <a:stretch/>
        </p:blipFill>
        <p:spPr bwMode="auto">
          <a:xfrm>
            <a:off x="3893982" y="2243300"/>
            <a:ext cx="5143193" cy="280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6" name="Схема 75"/>
          <p:cNvGraphicFramePr/>
          <p:nvPr>
            <p:extLst>
              <p:ext uri="{D42A27DB-BD31-4B8C-83A1-F6EECF244321}">
                <p14:modId xmlns:p14="http://schemas.microsoft.com/office/powerpoint/2010/main" val="1066143612"/>
              </p:ext>
            </p:extLst>
          </p:nvPr>
        </p:nvGraphicFramePr>
        <p:xfrm>
          <a:off x="4290616" y="1105231"/>
          <a:ext cx="4629361" cy="1353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3" name="Text Placeholder 3"/>
          <p:cNvSpPr txBox="1">
            <a:spLocks/>
          </p:cNvSpPr>
          <p:nvPr/>
        </p:nvSpPr>
        <p:spPr>
          <a:xfrm>
            <a:off x="0" y="-3167"/>
            <a:ext cx="9144000" cy="814221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200" b="1" dirty="0" smtClean="0">
                <a:solidFill>
                  <a:schemeClr val="bg1"/>
                </a:solidFill>
              </a:rPr>
              <a:t>               </a:t>
            </a:r>
            <a:r>
              <a:rPr lang="ru-RU" altLang="ru-RU" sz="2300" b="1" dirty="0" smtClean="0">
                <a:solidFill>
                  <a:schemeClr val="bg1"/>
                </a:solidFill>
              </a:rPr>
              <a:t>СТРАТЕГИЯ СОЦИАЛЬНО-ЭКОНОМИЧЕСКОГО </a:t>
            </a:r>
          </a:p>
          <a:p>
            <a:pPr marL="0" indent="0" algn="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2300" b="1" dirty="0" smtClean="0">
                <a:solidFill>
                  <a:schemeClr val="bg1"/>
                </a:solidFill>
              </a:rPr>
              <a:t>РАЗВИТИЯ ГОРОДА КОМСОМОЛЬСКА-НА-АМУРЕ ДО 2032 ГОДА</a:t>
            </a:r>
          </a:p>
        </p:txBody>
      </p:sp>
      <p:pic>
        <p:nvPicPr>
          <p:cNvPr id="74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628" y="172660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1114" y="1260058"/>
            <a:ext cx="3692115" cy="1400383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b="1" dirty="0">
                <a:solidFill>
                  <a:srgbClr val="FFFFCC"/>
                </a:solidFill>
              </a:rPr>
              <a:t>Цель </a:t>
            </a:r>
            <a:r>
              <a:rPr lang="ru-RU" sz="1600" b="1" dirty="0" smtClean="0">
                <a:solidFill>
                  <a:srgbClr val="FFFFCC"/>
                </a:solidFill>
              </a:rPr>
              <a:t>Стратегии:  </a:t>
            </a:r>
          </a:p>
          <a:p>
            <a:pPr algn="ctr"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формирование </a:t>
            </a:r>
            <a:r>
              <a:rPr lang="ru-RU" sz="1500" dirty="0">
                <a:solidFill>
                  <a:schemeClr val="bg1"/>
                </a:solidFill>
              </a:rPr>
              <a:t>комфортной городской среды, повышение качества жизни населения </a:t>
            </a:r>
            <a:r>
              <a:rPr lang="ru-RU" sz="1500" b="1" dirty="0">
                <a:solidFill>
                  <a:srgbClr val="FFFFCC"/>
                </a:solidFill>
              </a:rPr>
              <a:t>посредством развития промышленно-инженерного комплекс</a:t>
            </a:r>
            <a:r>
              <a:rPr lang="ru-RU" sz="1500" dirty="0">
                <a:solidFill>
                  <a:srgbClr val="FFFFCC"/>
                </a:solidFill>
              </a:rPr>
              <a:t>а </a:t>
            </a:r>
            <a:r>
              <a:rPr lang="ru-RU" sz="1500" dirty="0">
                <a:solidFill>
                  <a:schemeClr val="bg1"/>
                </a:solidFill>
              </a:rPr>
              <a:t>города Комсомольска-на-Амуре</a:t>
            </a:r>
          </a:p>
        </p:txBody>
      </p:sp>
      <p:pic>
        <p:nvPicPr>
          <p:cNvPr id="2" name="Picture 2" descr="https://img06.rl0.ru/da0c40e3e068e9720cd042b9009b1d91/c556x556/www.reneelab.com/wp-content/uploads/sites/2/2015/05/click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5267" y="928472"/>
            <a:ext cx="697267" cy="69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Прямоугольник 79"/>
          <p:cNvSpPr/>
          <p:nvPr/>
        </p:nvSpPr>
        <p:spPr>
          <a:xfrm>
            <a:off x="293267" y="2765465"/>
            <a:ext cx="3489618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1600" b="1" dirty="0" smtClean="0">
                <a:solidFill>
                  <a:srgbClr val="004692"/>
                </a:solidFill>
              </a:rPr>
              <a:t>Приоритетные направления развития города</a:t>
            </a:r>
          </a:p>
        </p:txBody>
      </p:sp>
    </p:spTree>
    <p:extLst>
      <p:ext uri="{BB962C8B-B14F-4D97-AF65-F5344CB8AC3E}">
        <p14:creationId xmlns:p14="http://schemas.microsoft.com/office/powerpoint/2010/main" val="10690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\\Mejdunarotd\новая папка\111\Стенды на расшир засед\Вырезанные\Стенд ЦО Комсомольска_cr2_cr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3728" y="3807880"/>
            <a:ext cx="2448670" cy="134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\\Mejdunarotd\новая папка\КЛАСТЕР\эскизные предложения\Набережная (10.11)\Копия 06вид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31635"/>
          <a:stretch/>
        </p:blipFill>
        <p:spPr bwMode="auto">
          <a:xfrm>
            <a:off x="-1" y="300205"/>
            <a:ext cx="9144001" cy="188944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0" y="-3166"/>
            <a:ext cx="9144000" cy="702708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500" b="1" dirty="0" smtClean="0">
                <a:solidFill>
                  <a:schemeClr val="bg1"/>
                </a:solidFill>
              </a:rPr>
              <a:t>ТУРИСТСКО-РЕКРЕАЦИОННЫЙ КЛАСТЕР «КОМСОМОЛЬСКИЙ»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1979886"/>
            <a:ext cx="3537194" cy="1815882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FF66"/>
                </a:solidFill>
                <a:latin typeface="Arial" panose="020B0604020202020204" pitchFamily="34" charset="0"/>
              </a:rPr>
              <a:t>ЦЕЛЬ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– создание </a:t>
            </a:r>
            <a:r>
              <a:rPr lang="ru-RU" sz="1600" b="1" dirty="0">
                <a:solidFill>
                  <a:srgbClr val="FFFF66"/>
                </a:solidFill>
                <a:latin typeface="Arial" panose="020B0604020202020204" pitchFamily="34" charset="0"/>
              </a:rPr>
              <a:t>современного и конкурентоспособного регионального туристско-рекреационного комплекса</a:t>
            </a:r>
            <a:r>
              <a:rPr lang="ru-RU" sz="1600" b="1" dirty="0">
                <a:solidFill>
                  <a:srgbClr val="FFFFCC"/>
                </a:solidFill>
                <a:latin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</a:rPr>
              <a:t>ориентированного как на российских, так и иностранных туристов.</a:t>
            </a:r>
          </a:p>
        </p:txBody>
      </p:sp>
      <p:pic>
        <p:nvPicPr>
          <p:cNvPr id="31746" name="Picture 2" descr="\\Mejdunarotd\новая папка\111\Стенды на расшир засед\Вырезанные\Стенд ЦО Комсомольска_cr14_cr_cr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7880"/>
            <a:ext cx="2535833" cy="13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\\Mejdunarotd\новая папка\111\Стенды на расшир засед\Вырезанные\Стенд ЦО Комсомольска_cr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622"/>
          <a:stretch/>
        </p:blipFill>
        <p:spPr bwMode="auto">
          <a:xfrm>
            <a:off x="2536280" y="3794601"/>
            <a:ext cx="2459817" cy="135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\\Mejdunarotd\новая папка\111\Стенды на расшир засед\Вырезанные\Стенд ЦО Комсомольска_cr8_cr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2398" y="3807880"/>
            <a:ext cx="1761601" cy="133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Группа 44"/>
          <p:cNvGrpSpPr/>
          <p:nvPr/>
        </p:nvGrpSpPr>
        <p:grpSpPr>
          <a:xfrm>
            <a:off x="4765501" y="1635646"/>
            <a:ext cx="4378498" cy="2482638"/>
            <a:chOff x="820780" y="2300598"/>
            <a:chExt cx="4378498" cy="2482638"/>
          </a:xfrm>
        </p:grpSpPr>
        <p:cxnSp>
          <p:nvCxnSpPr>
            <p:cNvPr id="35" name="Соединительная линия уступом 34"/>
            <p:cNvCxnSpPr/>
            <p:nvPr/>
          </p:nvCxnSpPr>
          <p:spPr>
            <a:xfrm rot="5400000" flipH="1" flipV="1">
              <a:off x="2446164" y="3704790"/>
              <a:ext cx="1039565" cy="247208"/>
            </a:xfrm>
            <a:prstGeom prst="bentConnector2">
              <a:avLst/>
            </a:prstGeom>
            <a:ln w="12700">
              <a:solidFill>
                <a:srgbClr val="004897"/>
              </a:solidFill>
              <a:prstDash val="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Прямоугольник 17"/>
            <p:cNvSpPr/>
            <p:nvPr/>
          </p:nvSpPr>
          <p:spPr>
            <a:xfrm>
              <a:off x="3089550" y="2961153"/>
              <a:ext cx="1842490" cy="9387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97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293 млн руб. </a:t>
              </a:r>
              <a:endParaRPr lang="ru-RU" sz="2000" b="1" dirty="0">
                <a:solidFill>
                  <a:srgbClr val="FF0000"/>
                </a:solidFill>
              </a:endParaRPr>
            </a:p>
            <a:p>
              <a:pPr>
                <a:lnSpc>
                  <a:spcPts val="1400"/>
                </a:lnSpc>
              </a:pPr>
              <a:r>
                <a:rPr lang="ru-RU" sz="1400" dirty="0" smtClean="0"/>
                <a:t>консолидированный </a:t>
              </a:r>
              <a:r>
                <a:rPr lang="ru-RU" sz="1400" dirty="0"/>
                <a:t>бюджет </a:t>
              </a:r>
              <a:endParaRPr lang="ru-RU" sz="1400" dirty="0" smtClean="0"/>
            </a:p>
            <a:p>
              <a:pPr>
                <a:lnSpc>
                  <a:spcPts val="1400"/>
                </a:lnSpc>
              </a:pPr>
              <a:r>
                <a:rPr lang="ru-RU" sz="1400" dirty="0" smtClean="0"/>
                <a:t>Хабаровского края</a:t>
              </a:r>
              <a:endParaRPr lang="ru-RU" sz="14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594233" y="2300598"/>
              <a:ext cx="1977767" cy="61555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97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927 млн руб.  </a:t>
              </a:r>
            </a:p>
            <a:p>
              <a:r>
                <a:rPr lang="ru-RU" sz="1400" dirty="0" smtClean="0"/>
                <a:t>федеральный бюджет</a:t>
              </a:r>
              <a:endParaRPr lang="ru-RU" sz="1400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3405927" y="3998406"/>
              <a:ext cx="1793351" cy="78483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4897"/>
              </a:solidFill>
              <a:prstDash val="dash"/>
            </a:ln>
          </p:spPr>
          <p:txBody>
            <a:bodyPr wrap="square">
              <a:spAutoFit/>
            </a:bodyPr>
            <a:lstStyle/>
            <a:p>
              <a:r>
                <a:rPr lang="ru-RU" sz="2000" b="1" dirty="0" smtClean="0">
                  <a:solidFill>
                    <a:srgbClr val="FF0000"/>
                  </a:solidFill>
                </a:rPr>
                <a:t>3 750 млн руб.</a:t>
              </a:r>
            </a:p>
            <a:p>
              <a:pPr>
                <a:lnSpc>
                  <a:spcPts val="1500"/>
                </a:lnSpc>
              </a:pPr>
              <a:r>
                <a:rPr lang="ru-RU" sz="1400" dirty="0" smtClean="0"/>
                <a:t>внебюджетные </a:t>
              </a:r>
              <a:r>
                <a:rPr lang="ru-RU" sz="1400" dirty="0"/>
                <a:t>источники</a:t>
              </a:r>
            </a:p>
          </p:txBody>
        </p:sp>
        <p:cxnSp>
          <p:nvCxnSpPr>
            <p:cNvPr id="23" name="Соединительная линия уступом 22"/>
            <p:cNvCxnSpPr>
              <a:endCxn id="19" idx="1"/>
            </p:cNvCxnSpPr>
            <p:nvPr/>
          </p:nvCxnSpPr>
          <p:spPr>
            <a:xfrm rot="5400000" flipH="1" flipV="1">
              <a:off x="1966232" y="2989169"/>
              <a:ext cx="1008795" cy="247208"/>
            </a:xfrm>
            <a:prstGeom prst="bentConnector2">
              <a:avLst/>
            </a:prstGeom>
            <a:ln w="12700">
              <a:solidFill>
                <a:srgbClr val="004897"/>
              </a:solidFill>
              <a:prstDash val="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Соединительная линия уступом 26"/>
            <p:cNvCxnSpPr/>
            <p:nvPr/>
          </p:nvCxnSpPr>
          <p:spPr>
            <a:xfrm>
              <a:off x="2808829" y="4229143"/>
              <a:ext cx="561442" cy="271675"/>
            </a:xfrm>
            <a:prstGeom prst="bentConnector3">
              <a:avLst/>
            </a:prstGeom>
            <a:ln w="12700">
              <a:solidFill>
                <a:srgbClr val="004897"/>
              </a:solidFill>
              <a:prstDash val="dash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Прямоугольник 21"/>
            <p:cNvSpPr/>
            <p:nvPr/>
          </p:nvSpPr>
          <p:spPr>
            <a:xfrm>
              <a:off x="820780" y="3599203"/>
              <a:ext cx="2125775" cy="954107"/>
            </a:xfrm>
            <a:prstGeom prst="rect">
              <a:avLst/>
            </a:prstGeom>
            <a:solidFill>
              <a:srgbClr val="004897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</a:rPr>
                <a:t>Общий объём финансирования  </a:t>
              </a:r>
            </a:p>
            <a:p>
              <a:pPr algn="ctr"/>
              <a:r>
                <a:rPr lang="ru-RU" sz="2000" b="1" dirty="0" smtClean="0">
                  <a:solidFill>
                    <a:srgbClr val="FFFF66"/>
                  </a:solidFill>
                </a:rPr>
                <a:t>4 970 млн руб.</a:t>
              </a:r>
              <a:endParaRPr lang="ru-RU" sz="2000" b="1" dirty="0">
                <a:solidFill>
                  <a:srgbClr val="FFFF66"/>
                </a:solidFill>
              </a:endParaRPr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3569143" y="2187042"/>
            <a:ext cx="3489618" cy="76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3200" b="1" dirty="0" smtClean="0">
                <a:solidFill>
                  <a:srgbClr val="FF0000"/>
                </a:solidFill>
              </a:rPr>
              <a:t>туристических объектов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669076" y="2710206"/>
            <a:ext cx="9749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+mn-lt"/>
              </a:rPr>
              <a:t>17</a:t>
            </a:r>
            <a:endParaRPr lang="ru-RU" sz="60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88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дзаголовок 2"/>
          <p:cNvSpPr txBox="1">
            <a:spLocks/>
          </p:cNvSpPr>
          <p:nvPr/>
        </p:nvSpPr>
        <p:spPr>
          <a:xfrm>
            <a:off x="1857356" y="535767"/>
            <a:ext cx="7286644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КОМСОМОЛЬСК-НА-АМУРЕ – центр промышленной инновации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1571604" y="535767"/>
            <a:ext cx="7572396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КОМСОМОЛЬСК-НА-АМУРЕ – центр промышленности и инноваций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42" name="Подзаголовок 2"/>
          <p:cNvSpPr txBox="1">
            <a:spLocks/>
          </p:cNvSpPr>
          <p:nvPr/>
        </p:nvSpPr>
        <p:spPr>
          <a:xfrm>
            <a:off x="1603233" y="532275"/>
            <a:ext cx="7572396" cy="39482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Международный авиасалон в городе Комсомольске-на-Амуре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739"/>
          <a:stretch/>
        </p:blipFill>
        <p:spPr bwMode="auto">
          <a:xfrm>
            <a:off x="1" y="2574629"/>
            <a:ext cx="4673923" cy="256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1090" b="2811"/>
          <a:stretch/>
        </p:blipFill>
        <p:spPr bwMode="auto">
          <a:xfrm>
            <a:off x="7022650" y="3312652"/>
            <a:ext cx="2152979" cy="150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788634"/>
            <a:ext cx="3275856" cy="2142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" y="930589"/>
            <a:ext cx="3714454" cy="1644040"/>
            <a:chOff x="78764" y="1295123"/>
            <a:chExt cx="3426713" cy="1444346"/>
          </a:xfrm>
          <a:solidFill>
            <a:srgbClr val="004897"/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78764" y="1295123"/>
              <a:ext cx="3426713" cy="144434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sz="1600" b="1" dirty="0" smtClean="0">
                  <a:solidFill>
                    <a:srgbClr val="FFFF66"/>
                  </a:solidFill>
                </a:rPr>
                <a:t>      </a:t>
              </a:r>
              <a:r>
                <a:rPr lang="ru-RU" b="1" dirty="0" smtClean="0">
                  <a:solidFill>
                    <a:srgbClr val="FFFF66"/>
                  </a:solidFill>
                </a:rPr>
                <a:t>ЦЕЛЕВАЯ АУДИТОРИЯ:</a:t>
              </a:r>
            </a:p>
            <a:p>
              <a:pPr algn="ctr">
                <a:lnSpc>
                  <a:spcPts val="1800"/>
                </a:lnSpc>
              </a:pPr>
              <a:endParaRPr lang="ru-RU" sz="800" b="1" dirty="0" smtClean="0">
                <a:solidFill>
                  <a:srgbClr val="FFFF66"/>
                </a:solidFill>
              </a:endParaRPr>
            </a:p>
            <a:p>
              <a:pPr marL="171450" indent="-171450" algn="ctr">
                <a:lnSpc>
                  <a:spcPts val="1700"/>
                </a:lnSpc>
                <a:buFont typeface="Wingdings" panose="05000000000000000000" pitchFamily="2" charset="2"/>
                <a:buChar char="ü"/>
              </a:pPr>
              <a:r>
                <a:rPr lang="ru-RU" sz="1600" b="1" dirty="0" smtClean="0">
                  <a:solidFill>
                    <a:schemeClr val="bg1"/>
                  </a:solidFill>
                </a:rPr>
                <a:t>российские </a:t>
              </a:r>
              <a:r>
                <a:rPr lang="ru-RU" sz="1600" b="1" dirty="0">
                  <a:solidFill>
                    <a:schemeClr val="bg1"/>
                  </a:solidFill>
                </a:rPr>
                <a:t>и зарубежные </a:t>
              </a:r>
              <a:r>
                <a:rPr lang="ru-RU" sz="1600" b="1" dirty="0" smtClean="0">
                  <a:solidFill>
                    <a:schemeClr val="bg1"/>
                  </a:solidFill>
                </a:rPr>
                <a:t>компании </a:t>
              </a:r>
              <a:r>
                <a:rPr lang="ru-RU" sz="1600" b="1" dirty="0">
                  <a:solidFill>
                    <a:schemeClr val="bg1"/>
                  </a:solidFill>
                </a:rPr>
                <a:t>авиационно-космической отрасли;</a:t>
              </a:r>
            </a:p>
            <a:p>
              <a:pPr marL="171450" lvl="0" indent="-171450" algn="ctr">
                <a:lnSpc>
                  <a:spcPts val="1700"/>
                </a:lnSpc>
                <a:buFont typeface="Wingdings" panose="05000000000000000000" pitchFamily="2" charset="2"/>
                <a:buChar char="ü"/>
              </a:pPr>
              <a:r>
                <a:rPr lang="ru-RU" sz="1600" b="1" dirty="0">
                  <a:solidFill>
                    <a:schemeClr val="bg1"/>
                  </a:solidFill>
                </a:rPr>
                <a:t>представители федеральных и региональных органов власти;</a:t>
              </a:r>
            </a:p>
            <a:p>
              <a:pPr marL="171450" lvl="0" indent="-171450" algn="ctr">
                <a:lnSpc>
                  <a:spcPts val="1700"/>
                </a:lnSpc>
                <a:buFont typeface="Wingdings" panose="05000000000000000000" pitchFamily="2" charset="2"/>
                <a:buChar char="ü"/>
              </a:pPr>
              <a:r>
                <a:rPr lang="ru-RU" sz="1600" b="1" dirty="0">
                  <a:solidFill>
                    <a:schemeClr val="bg1"/>
                  </a:solidFill>
                </a:rPr>
                <a:t>инновационные и научные центры.</a:t>
              </a:r>
            </a:p>
          </p:txBody>
        </p:sp>
        <p:sp>
          <p:nvSpPr>
            <p:cNvPr id="56" name="Freeform 47"/>
            <p:cNvSpPr>
              <a:spLocks noChangeArrowheads="1"/>
            </p:cNvSpPr>
            <p:nvPr/>
          </p:nvSpPr>
          <p:spPr bwMode="auto">
            <a:xfrm>
              <a:off x="452279" y="1396358"/>
              <a:ext cx="332149" cy="279127"/>
            </a:xfrm>
            <a:custGeom>
              <a:avLst/>
              <a:gdLst>
                <a:gd name="T0" fmla="*/ 497 w 498"/>
                <a:gd name="T1" fmla="*/ 434 h 435"/>
                <a:gd name="T2" fmla="*/ 497 w 498"/>
                <a:gd name="T3" fmla="*/ 434 h 435"/>
                <a:gd name="T4" fmla="*/ 487 w 498"/>
                <a:gd name="T5" fmla="*/ 328 h 435"/>
                <a:gd name="T6" fmla="*/ 425 w 498"/>
                <a:gd name="T7" fmla="*/ 293 h 435"/>
                <a:gd name="T8" fmla="*/ 372 w 498"/>
                <a:gd name="T9" fmla="*/ 231 h 435"/>
                <a:gd name="T10" fmla="*/ 390 w 498"/>
                <a:gd name="T11" fmla="*/ 196 h 435"/>
                <a:gd name="T12" fmla="*/ 408 w 498"/>
                <a:gd name="T13" fmla="*/ 159 h 435"/>
                <a:gd name="T14" fmla="*/ 399 w 498"/>
                <a:gd name="T15" fmla="*/ 151 h 435"/>
                <a:gd name="T16" fmla="*/ 408 w 498"/>
                <a:gd name="T17" fmla="*/ 115 h 435"/>
                <a:gd name="T18" fmla="*/ 346 w 498"/>
                <a:gd name="T19" fmla="*/ 62 h 435"/>
                <a:gd name="T20" fmla="*/ 284 w 498"/>
                <a:gd name="T21" fmla="*/ 115 h 435"/>
                <a:gd name="T22" fmla="*/ 293 w 498"/>
                <a:gd name="T23" fmla="*/ 151 h 435"/>
                <a:gd name="T24" fmla="*/ 284 w 498"/>
                <a:gd name="T25" fmla="*/ 159 h 435"/>
                <a:gd name="T26" fmla="*/ 302 w 498"/>
                <a:gd name="T27" fmla="*/ 196 h 435"/>
                <a:gd name="T28" fmla="*/ 311 w 498"/>
                <a:gd name="T29" fmla="*/ 231 h 435"/>
                <a:gd name="T30" fmla="*/ 293 w 498"/>
                <a:gd name="T31" fmla="*/ 275 h 435"/>
                <a:gd name="T32" fmla="*/ 381 w 498"/>
                <a:gd name="T33" fmla="*/ 364 h 435"/>
                <a:gd name="T34" fmla="*/ 381 w 498"/>
                <a:gd name="T35" fmla="*/ 434 h 435"/>
                <a:gd name="T36" fmla="*/ 497 w 498"/>
                <a:gd name="T37" fmla="*/ 434 h 435"/>
                <a:gd name="T38" fmla="*/ 258 w 498"/>
                <a:gd name="T39" fmla="*/ 302 h 435"/>
                <a:gd name="T40" fmla="*/ 258 w 498"/>
                <a:gd name="T41" fmla="*/ 302 h 435"/>
                <a:gd name="T42" fmla="*/ 187 w 498"/>
                <a:gd name="T43" fmla="*/ 231 h 435"/>
                <a:gd name="T44" fmla="*/ 213 w 498"/>
                <a:gd name="T45" fmla="*/ 168 h 435"/>
                <a:gd name="T46" fmla="*/ 231 w 498"/>
                <a:gd name="T47" fmla="*/ 133 h 435"/>
                <a:gd name="T48" fmla="*/ 222 w 498"/>
                <a:gd name="T49" fmla="*/ 115 h 435"/>
                <a:gd name="T50" fmla="*/ 231 w 498"/>
                <a:gd name="T51" fmla="*/ 71 h 435"/>
                <a:gd name="T52" fmla="*/ 151 w 498"/>
                <a:gd name="T53" fmla="*/ 0 h 435"/>
                <a:gd name="T54" fmla="*/ 71 w 498"/>
                <a:gd name="T55" fmla="*/ 71 h 435"/>
                <a:gd name="T56" fmla="*/ 71 w 498"/>
                <a:gd name="T57" fmla="*/ 115 h 435"/>
                <a:gd name="T58" fmla="*/ 71 w 498"/>
                <a:gd name="T59" fmla="*/ 133 h 435"/>
                <a:gd name="T60" fmla="*/ 89 w 498"/>
                <a:gd name="T61" fmla="*/ 168 h 435"/>
                <a:gd name="T62" fmla="*/ 107 w 498"/>
                <a:gd name="T63" fmla="*/ 231 h 435"/>
                <a:gd name="T64" fmla="*/ 45 w 498"/>
                <a:gd name="T65" fmla="*/ 302 h 435"/>
                <a:gd name="T66" fmla="*/ 0 w 498"/>
                <a:gd name="T67" fmla="*/ 346 h 435"/>
                <a:gd name="T68" fmla="*/ 0 w 498"/>
                <a:gd name="T69" fmla="*/ 434 h 435"/>
                <a:gd name="T70" fmla="*/ 346 w 498"/>
                <a:gd name="T71" fmla="*/ 434 h 435"/>
                <a:gd name="T72" fmla="*/ 346 w 498"/>
                <a:gd name="T73" fmla="*/ 364 h 435"/>
                <a:gd name="T74" fmla="*/ 258 w 498"/>
                <a:gd name="T75" fmla="*/ 30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8" h="435">
                  <a:moveTo>
                    <a:pt x="497" y="434"/>
                  </a:moveTo>
                  <a:lnTo>
                    <a:pt x="497" y="434"/>
                  </a:lnTo>
                  <a:cubicBezTo>
                    <a:pt x="497" y="434"/>
                    <a:pt x="497" y="337"/>
                    <a:pt x="487" y="328"/>
                  </a:cubicBezTo>
                  <a:cubicBezTo>
                    <a:pt x="479" y="319"/>
                    <a:pt x="462" y="302"/>
                    <a:pt x="425" y="293"/>
                  </a:cubicBezTo>
                  <a:cubicBezTo>
                    <a:pt x="390" y="275"/>
                    <a:pt x="372" y="257"/>
                    <a:pt x="372" y="231"/>
                  </a:cubicBezTo>
                  <a:cubicBezTo>
                    <a:pt x="372" y="213"/>
                    <a:pt x="390" y="222"/>
                    <a:pt x="390" y="196"/>
                  </a:cubicBezTo>
                  <a:cubicBezTo>
                    <a:pt x="390" y="178"/>
                    <a:pt x="408" y="196"/>
                    <a:pt x="408" y="159"/>
                  </a:cubicBezTo>
                  <a:cubicBezTo>
                    <a:pt x="408" y="151"/>
                    <a:pt x="399" y="151"/>
                    <a:pt x="399" y="151"/>
                  </a:cubicBezTo>
                  <a:cubicBezTo>
                    <a:pt x="399" y="151"/>
                    <a:pt x="408" y="133"/>
                    <a:pt x="408" y="115"/>
                  </a:cubicBezTo>
                  <a:cubicBezTo>
                    <a:pt x="408" y="98"/>
                    <a:pt x="399" y="62"/>
                    <a:pt x="346" y="62"/>
                  </a:cubicBezTo>
                  <a:cubicBezTo>
                    <a:pt x="293" y="62"/>
                    <a:pt x="284" y="98"/>
                    <a:pt x="284" y="115"/>
                  </a:cubicBezTo>
                  <a:cubicBezTo>
                    <a:pt x="284" y="133"/>
                    <a:pt x="293" y="151"/>
                    <a:pt x="293" y="151"/>
                  </a:cubicBezTo>
                  <a:cubicBezTo>
                    <a:pt x="293" y="151"/>
                    <a:pt x="284" y="151"/>
                    <a:pt x="284" y="159"/>
                  </a:cubicBezTo>
                  <a:cubicBezTo>
                    <a:pt x="284" y="196"/>
                    <a:pt x="293" y="178"/>
                    <a:pt x="302" y="196"/>
                  </a:cubicBezTo>
                  <a:cubicBezTo>
                    <a:pt x="302" y="222"/>
                    <a:pt x="311" y="213"/>
                    <a:pt x="311" y="231"/>
                  </a:cubicBezTo>
                  <a:cubicBezTo>
                    <a:pt x="311" y="249"/>
                    <a:pt x="311" y="266"/>
                    <a:pt x="293" y="275"/>
                  </a:cubicBezTo>
                  <a:cubicBezTo>
                    <a:pt x="372" y="319"/>
                    <a:pt x="381" y="319"/>
                    <a:pt x="381" y="364"/>
                  </a:cubicBezTo>
                  <a:cubicBezTo>
                    <a:pt x="381" y="434"/>
                    <a:pt x="381" y="434"/>
                    <a:pt x="381" y="434"/>
                  </a:cubicBezTo>
                  <a:lnTo>
                    <a:pt x="497" y="434"/>
                  </a:lnTo>
                  <a:close/>
                  <a:moveTo>
                    <a:pt x="258" y="302"/>
                  </a:moveTo>
                  <a:lnTo>
                    <a:pt x="258" y="302"/>
                  </a:lnTo>
                  <a:cubicBezTo>
                    <a:pt x="204" y="284"/>
                    <a:pt x="187" y="266"/>
                    <a:pt x="187" y="231"/>
                  </a:cubicBezTo>
                  <a:cubicBezTo>
                    <a:pt x="187" y="204"/>
                    <a:pt x="204" y="213"/>
                    <a:pt x="213" y="168"/>
                  </a:cubicBezTo>
                  <a:cubicBezTo>
                    <a:pt x="213" y="159"/>
                    <a:pt x="231" y="168"/>
                    <a:pt x="231" y="133"/>
                  </a:cubicBezTo>
                  <a:cubicBezTo>
                    <a:pt x="231" y="115"/>
                    <a:pt x="222" y="115"/>
                    <a:pt x="222" y="115"/>
                  </a:cubicBezTo>
                  <a:cubicBezTo>
                    <a:pt x="222" y="115"/>
                    <a:pt x="222" y="89"/>
                    <a:pt x="231" y="71"/>
                  </a:cubicBezTo>
                  <a:cubicBezTo>
                    <a:pt x="231" y="53"/>
                    <a:pt x="213" y="0"/>
                    <a:pt x="151" y="0"/>
                  </a:cubicBezTo>
                  <a:cubicBezTo>
                    <a:pt x="80" y="0"/>
                    <a:pt x="71" y="53"/>
                    <a:pt x="71" y="71"/>
                  </a:cubicBezTo>
                  <a:cubicBezTo>
                    <a:pt x="71" y="89"/>
                    <a:pt x="71" y="115"/>
                    <a:pt x="71" y="115"/>
                  </a:cubicBezTo>
                  <a:cubicBezTo>
                    <a:pt x="71" y="115"/>
                    <a:pt x="71" y="115"/>
                    <a:pt x="71" y="133"/>
                  </a:cubicBezTo>
                  <a:cubicBezTo>
                    <a:pt x="71" y="168"/>
                    <a:pt x="80" y="159"/>
                    <a:pt x="89" y="168"/>
                  </a:cubicBezTo>
                  <a:cubicBezTo>
                    <a:pt x="89" y="213"/>
                    <a:pt x="107" y="204"/>
                    <a:pt x="107" y="231"/>
                  </a:cubicBezTo>
                  <a:cubicBezTo>
                    <a:pt x="107" y="266"/>
                    <a:pt x="89" y="284"/>
                    <a:pt x="45" y="302"/>
                  </a:cubicBezTo>
                  <a:cubicBezTo>
                    <a:pt x="27" y="310"/>
                    <a:pt x="0" y="319"/>
                    <a:pt x="0" y="346"/>
                  </a:cubicBezTo>
                  <a:cubicBezTo>
                    <a:pt x="0" y="434"/>
                    <a:pt x="0" y="434"/>
                    <a:pt x="0" y="434"/>
                  </a:cubicBezTo>
                  <a:cubicBezTo>
                    <a:pt x="346" y="434"/>
                    <a:pt x="346" y="434"/>
                    <a:pt x="346" y="434"/>
                  </a:cubicBezTo>
                  <a:cubicBezTo>
                    <a:pt x="346" y="434"/>
                    <a:pt x="346" y="381"/>
                    <a:pt x="346" y="364"/>
                  </a:cubicBezTo>
                  <a:cubicBezTo>
                    <a:pt x="346" y="346"/>
                    <a:pt x="302" y="328"/>
                    <a:pt x="258" y="30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215553" y="3128961"/>
            <a:ext cx="3076461" cy="1877437"/>
            <a:chOff x="4175219" y="2953412"/>
            <a:chExt cx="3168555" cy="168843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4308781" y="2953412"/>
              <a:ext cx="3034993" cy="1688432"/>
            </a:xfrm>
            <a:prstGeom prst="rect">
              <a:avLst/>
            </a:prstGeom>
            <a:solidFill>
              <a:srgbClr val="004897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solidFill>
                    <a:srgbClr val="FFFF66"/>
                  </a:solidFill>
                </a:rPr>
                <a:t>ФОРМАТ ПРОВЕДЕНИЯ:</a:t>
              </a:r>
              <a:endParaRPr lang="ru-RU" dirty="0" smtClean="0">
                <a:solidFill>
                  <a:srgbClr val="FFFF66"/>
                </a:solidFill>
              </a:endParaRP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Выставочно-</a:t>
              </a:r>
              <a:r>
                <a:rPr lang="ru-RU" sz="1400" b="1" dirty="0" err="1" smtClean="0">
                  <a:solidFill>
                    <a:schemeClr val="bg1"/>
                  </a:solidFill>
                </a:rPr>
                <a:t>конгрессное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 </a:t>
              </a:r>
              <a:r>
                <a:rPr lang="ru-RU" sz="1400" b="1" dirty="0">
                  <a:solidFill>
                    <a:schemeClr val="bg1"/>
                  </a:solidFill>
                </a:rPr>
                <a:t>мероприятие для сегмента </a:t>
              </a:r>
              <a:r>
                <a:rPr lang="en-US" sz="1400" b="1" dirty="0">
                  <a:solidFill>
                    <a:schemeClr val="bg1"/>
                  </a:solidFill>
                </a:rPr>
                <a:t>B</a:t>
              </a:r>
              <a:r>
                <a:rPr lang="ru-RU" sz="1400" b="1" dirty="0">
                  <a:solidFill>
                    <a:schemeClr val="bg1"/>
                  </a:solidFill>
                </a:rPr>
                <a:t>2</a:t>
              </a:r>
              <a:r>
                <a:rPr lang="en-US" sz="1400" b="1" dirty="0">
                  <a:solidFill>
                    <a:schemeClr val="bg1"/>
                  </a:solidFill>
                </a:rPr>
                <a:t>B</a:t>
              </a:r>
              <a:r>
                <a:rPr lang="ru-RU" sz="1400" b="1" dirty="0">
                  <a:solidFill>
                    <a:schemeClr val="bg1"/>
                  </a:solidFill>
                </a:rPr>
                <a:t>, включающее </a:t>
              </a:r>
              <a:r>
                <a:rPr lang="ru-RU" sz="1400" b="1" dirty="0" smtClean="0">
                  <a:solidFill>
                    <a:schemeClr val="bg1"/>
                  </a:solidFill>
                </a:rPr>
                <a:t>демонстрационную лётную </a:t>
              </a:r>
              <a:r>
                <a:rPr lang="ru-RU" sz="1400" b="1" dirty="0">
                  <a:solidFill>
                    <a:schemeClr val="bg1"/>
                  </a:solidFill>
                </a:rPr>
                <a:t>составляющую </a:t>
              </a:r>
              <a:endParaRPr lang="ru-RU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и </a:t>
              </a:r>
              <a:r>
                <a:rPr lang="ru-RU" sz="1400" b="1" dirty="0">
                  <a:solidFill>
                    <a:schemeClr val="bg1"/>
                  </a:solidFill>
                </a:rPr>
                <a:t>сопровождающееся сопутствующими программами </a:t>
              </a:r>
              <a:endParaRPr lang="ru-RU" sz="1400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для </a:t>
              </a:r>
              <a:r>
                <a:rPr lang="ru-RU" sz="1400" b="1" dirty="0">
                  <a:solidFill>
                    <a:schemeClr val="bg1"/>
                  </a:solidFill>
                </a:rPr>
                <a:t>сегмента В2С.</a:t>
              </a:r>
            </a:p>
          </p:txBody>
        </p:sp>
        <p:sp>
          <p:nvSpPr>
            <p:cNvPr id="59" name="Freeform 11"/>
            <p:cNvSpPr>
              <a:spLocks noEditPoints="1"/>
            </p:cNvSpPr>
            <p:nvPr/>
          </p:nvSpPr>
          <p:spPr bwMode="auto">
            <a:xfrm>
              <a:off x="4175219" y="3118610"/>
              <a:ext cx="367117" cy="314205"/>
            </a:xfrm>
            <a:custGeom>
              <a:avLst/>
              <a:gdLst>
                <a:gd name="T0" fmla="*/ 839 w 852"/>
                <a:gd name="T1" fmla="*/ 4 h 850"/>
                <a:gd name="T2" fmla="*/ 824 w 852"/>
                <a:gd name="T3" fmla="*/ 0 h 850"/>
                <a:gd name="T4" fmla="*/ 810 w 852"/>
                <a:gd name="T5" fmla="*/ 5 h 850"/>
                <a:gd name="T6" fmla="*/ 13 w 852"/>
                <a:gd name="T7" fmla="*/ 536 h 850"/>
                <a:gd name="T8" fmla="*/ 1 w 852"/>
                <a:gd name="T9" fmla="*/ 561 h 850"/>
                <a:gd name="T10" fmla="*/ 18 w 852"/>
                <a:gd name="T11" fmla="*/ 583 h 850"/>
                <a:gd name="T12" fmla="*/ 225 w 852"/>
                <a:gd name="T13" fmla="*/ 666 h 850"/>
                <a:gd name="T14" fmla="*/ 323 w 852"/>
                <a:gd name="T15" fmla="*/ 837 h 850"/>
                <a:gd name="T16" fmla="*/ 346 w 852"/>
                <a:gd name="T17" fmla="*/ 850 h 850"/>
                <a:gd name="T18" fmla="*/ 346 w 852"/>
                <a:gd name="T19" fmla="*/ 850 h 850"/>
                <a:gd name="T20" fmla="*/ 369 w 852"/>
                <a:gd name="T21" fmla="*/ 837 h 850"/>
                <a:gd name="T22" fmla="*/ 424 w 852"/>
                <a:gd name="T23" fmla="*/ 745 h 850"/>
                <a:gd name="T24" fmla="*/ 682 w 852"/>
                <a:gd name="T25" fmla="*/ 848 h 850"/>
                <a:gd name="T26" fmla="*/ 691 w 852"/>
                <a:gd name="T27" fmla="*/ 850 h 850"/>
                <a:gd name="T28" fmla="*/ 705 w 852"/>
                <a:gd name="T29" fmla="*/ 847 h 850"/>
                <a:gd name="T30" fmla="*/ 718 w 852"/>
                <a:gd name="T31" fmla="*/ 828 h 850"/>
                <a:gd name="T32" fmla="*/ 850 w 852"/>
                <a:gd name="T33" fmla="*/ 31 h 850"/>
                <a:gd name="T34" fmla="*/ 839 w 852"/>
                <a:gd name="T35" fmla="*/ 4 h 850"/>
                <a:gd name="T36" fmla="*/ 84 w 852"/>
                <a:gd name="T37" fmla="*/ 552 h 850"/>
                <a:gd name="T38" fmla="*/ 700 w 852"/>
                <a:gd name="T39" fmla="*/ 142 h 850"/>
                <a:gd name="T40" fmla="*/ 252 w 852"/>
                <a:gd name="T41" fmla="*/ 621 h 850"/>
                <a:gd name="T42" fmla="*/ 245 w 852"/>
                <a:gd name="T43" fmla="*/ 616 h 850"/>
                <a:gd name="T44" fmla="*/ 84 w 852"/>
                <a:gd name="T45" fmla="*/ 552 h 850"/>
                <a:gd name="T46" fmla="*/ 272 w 852"/>
                <a:gd name="T47" fmla="*/ 639 h 850"/>
                <a:gd name="T48" fmla="*/ 271 w 852"/>
                <a:gd name="T49" fmla="*/ 639 h 850"/>
                <a:gd name="T50" fmla="*/ 774 w 852"/>
                <a:gd name="T51" fmla="*/ 101 h 850"/>
                <a:gd name="T52" fmla="*/ 346 w 852"/>
                <a:gd name="T53" fmla="*/ 769 h 850"/>
                <a:gd name="T54" fmla="*/ 272 w 852"/>
                <a:gd name="T55" fmla="*/ 639 h 850"/>
                <a:gd name="T56" fmla="*/ 671 w 852"/>
                <a:gd name="T57" fmla="*/ 787 h 850"/>
                <a:gd name="T58" fmla="*/ 444 w 852"/>
                <a:gd name="T59" fmla="*/ 696 h 850"/>
                <a:gd name="T60" fmla="*/ 427 w 852"/>
                <a:gd name="T61" fmla="*/ 693 h 850"/>
                <a:gd name="T62" fmla="*/ 777 w 852"/>
                <a:gd name="T63" fmla="*/ 151 h 850"/>
                <a:gd name="T64" fmla="*/ 671 w 852"/>
                <a:gd name="T65" fmla="*/ 787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2" h="850">
                  <a:moveTo>
                    <a:pt x="839" y="4"/>
                  </a:moveTo>
                  <a:cubicBezTo>
                    <a:pt x="834" y="2"/>
                    <a:pt x="829" y="0"/>
                    <a:pt x="824" y="0"/>
                  </a:cubicBezTo>
                  <a:cubicBezTo>
                    <a:pt x="819" y="0"/>
                    <a:pt x="814" y="2"/>
                    <a:pt x="810" y="5"/>
                  </a:cubicBezTo>
                  <a:cubicBezTo>
                    <a:pt x="13" y="536"/>
                    <a:pt x="13" y="536"/>
                    <a:pt x="13" y="536"/>
                  </a:cubicBezTo>
                  <a:cubicBezTo>
                    <a:pt x="5" y="541"/>
                    <a:pt x="0" y="551"/>
                    <a:pt x="1" y="561"/>
                  </a:cubicBezTo>
                  <a:cubicBezTo>
                    <a:pt x="2" y="570"/>
                    <a:pt x="9" y="579"/>
                    <a:pt x="18" y="583"/>
                  </a:cubicBezTo>
                  <a:cubicBezTo>
                    <a:pt x="225" y="666"/>
                    <a:pt x="225" y="666"/>
                    <a:pt x="225" y="666"/>
                  </a:cubicBezTo>
                  <a:cubicBezTo>
                    <a:pt x="323" y="837"/>
                    <a:pt x="323" y="837"/>
                    <a:pt x="323" y="837"/>
                  </a:cubicBezTo>
                  <a:cubicBezTo>
                    <a:pt x="328" y="845"/>
                    <a:pt x="337" y="850"/>
                    <a:pt x="346" y="850"/>
                  </a:cubicBezTo>
                  <a:cubicBezTo>
                    <a:pt x="346" y="850"/>
                    <a:pt x="346" y="850"/>
                    <a:pt x="346" y="850"/>
                  </a:cubicBezTo>
                  <a:cubicBezTo>
                    <a:pt x="356" y="850"/>
                    <a:pt x="364" y="845"/>
                    <a:pt x="369" y="837"/>
                  </a:cubicBezTo>
                  <a:cubicBezTo>
                    <a:pt x="424" y="745"/>
                    <a:pt x="424" y="745"/>
                    <a:pt x="424" y="745"/>
                  </a:cubicBezTo>
                  <a:cubicBezTo>
                    <a:pt x="682" y="848"/>
                    <a:pt x="682" y="848"/>
                    <a:pt x="682" y="848"/>
                  </a:cubicBezTo>
                  <a:cubicBezTo>
                    <a:pt x="685" y="849"/>
                    <a:pt x="688" y="850"/>
                    <a:pt x="691" y="850"/>
                  </a:cubicBezTo>
                  <a:cubicBezTo>
                    <a:pt x="696" y="850"/>
                    <a:pt x="700" y="849"/>
                    <a:pt x="705" y="847"/>
                  </a:cubicBezTo>
                  <a:cubicBezTo>
                    <a:pt x="712" y="843"/>
                    <a:pt x="716" y="836"/>
                    <a:pt x="718" y="828"/>
                  </a:cubicBezTo>
                  <a:cubicBezTo>
                    <a:pt x="850" y="31"/>
                    <a:pt x="850" y="31"/>
                    <a:pt x="850" y="31"/>
                  </a:cubicBezTo>
                  <a:cubicBezTo>
                    <a:pt x="852" y="21"/>
                    <a:pt x="848" y="10"/>
                    <a:pt x="839" y="4"/>
                  </a:cubicBezTo>
                  <a:close/>
                  <a:moveTo>
                    <a:pt x="84" y="552"/>
                  </a:moveTo>
                  <a:cubicBezTo>
                    <a:pt x="700" y="142"/>
                    <a:pt x="700" y="142"/>
                    <a:pt x="700" y="142"/>
                  </a:cubicBezTo>
                  <a:cubicBezTo>
                    <a:pt x="252" y="621"/>
                    <a:pt x="252" y="621"/>
                    <a:pt x="252" y="621"/>
                  </a:cubicBezTo>
                  <a:cubicBezTo>
                    <a:pt x="250" y="619"/>
                    <a:pt x="248" y="617"/>
                    <a:pt x="245" y="616"/>
                  </a:cubicBezTo>
                  <a:lnTo>
                    <a:pt x="84" y="552"/>
                  </a:lnTo>
                  <a:close/>
                  <a:moveTo>
                    <a:pt x="272" y="639"/>
                  </a:moveTo>
                  <a:cubicBezTo>
                    <a:pt x="272" y="639"/>
                    <a:pt x="271" y="639"/>
                    <a:pt x="271" y="639"/>
                  </a:cubicBezTo>
                  <a:cubicBezTo>
                    <a:pt x="774" y="101"/>
                    <a:pt x="774" y="101"/>
                    <a:pt x="774" y="101"/>
                  </a:cubicBezTo>
                  <a:cubicBezTo>
                    <a:pt x="346" y="769"/>
                    <a:pt x="346" y="769"/>
                    <a:pt x="346" y="769"/>
                  </a:cubicBezTo>
                  <a:lnTo>
                    <a:pt x="272" y="639"/>
                  </a:lnTo>
                  <a:close/>
                  <a:moveTo>
                    <a:pt x="671" y="787"/>
                  </a:moveTo>
                  <a:cubicBezTo>
                    <a:pt x="444" y="696"/>
                    <a:pt x="444" y="696"/>
                    <a:pt x="444" y="696"/>
                  </a:cubicBezTo>
                  <a:cubicBezTo>
                    <a:pt x="438" y="694"/>
                    <a:pt x="433" y="693"/>
                    <a:pt x="427" y="693"/>
                  </a:cubicBezTo>
                  <a:cubicBezTo>
                    <a:pt x="777" y="151"/>
                    <a:pt x="777" y="151"/>
                    <a:pt x="777" y="151"/>
                  </a:cubicBezTo>
                  <a:lnTo>
                    <a:pt x="671" y="78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18829583" y="4443959"/>
            <a:ext cx="590545" cy="572410"/>
            <a:chOff x="17756187" y="3352645"/>
            <a:chExt cx="1663942" cy="1663723"/>
          </a:xfrm>
        </p:grpSpPr>
        <p:sp>
          <p:nvSpPr>
            <p:cNvPr id="60" name="Oval 18"/>
            <p:cNvSpPr>
              <a:spLocks noChangeAspect="1"/>
            </p:cNvSpPr>
            <p:nvPr/>
          </p:nvSpPr>
          <p:spPr>
            <a:xfrm>
              <a:off x="17756187" y="3352645"/>
              <a:ext cx="1663942" cy="1663723"/>
            </a:xfrm>
            <a:prstGeom prst="ellipse">
              <a:avLst/>
            </a:prstGeom>
            <a:noFill/>
            <a:ln w="57150" cmpd="sng"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Freeform 11"/>
            <p:cNvSpPr>
              <a:spLocks noEditPoints="1"/>
            </p:cNvSpPr>
            <p:nvPr/>
          </p:nvSpPr>
          <p:spPr bwMode="auto">
            <a:xfrm>
              <a:off x="18114752" y="3724104"/>
              <a:ext cx="831267" cy="828798"/>
            </a:xfrm>
            <a:custGeom>
              <a:avLst/>
              <a:gdLst>
                <a:gd name="T0" fmla="*/ 839 w 852"/>
                <a:gd name="T1" fmla="*/ 4 h 850"/>
                <a:gd name="T2" fmla="*/ 824 w 852"/>
                <a:gd name="T3" fmla="*/ 0 h 850"/>
                <a:gd name="T4" fmla="*/ 810 w 852"/>
                <a:gd name="T5" fmla="*/ 5 h 850"/>
                <a:gd name="T6" fmla="*/ 13 w 852"/>
                <a:gd name="T7" fmla="*/ 536 h 850"/>
                <a:gd name="T8" fmla="*/ 1 w 852"/>
                <a:gd name="T9" fmla="*/ 561 h 850"/>
                <a:gd name="T10" fmla="*/ 18 w 852"/>
                <a:gd name="T11" fmla="*/ 583 h 850"/>
                <a:gd name="T12" fmla="*/ 225 w 852"/>
                <a:gd name="T13" fmla="*/ 666 h 850"/>
                <a:gd name="T14" fmla="*/ 323 w 852"/>
                <a:gd name="T15" fmla="*/ 837 h 850"/>
                <a:gd name="T16" fmla="*/ 346 w 852"/>
                <a:gd name="T17" fmla="*/ 850 h 850"/>
                <a:gd name="T18" fmla="*/ 346 w 852"/>
                <a:gd name="T19" fmla="*/ 850 h 850"/>
                <a:gd name="T20" fmla="*/ 369 w 852"/>
                <a:gd name="T21" fmla="*/ 837 h 850"/>
                <a:gd name="T22" fmla="*/ 424 w 852"/>
                <a:gd name="T23" fmla="*/ 745 h 850"/>
                <a:gd name="T24" fmla="*/ 682 w 852"/>
                <a:gd name="T25" fmla="*/ 848 h 850"/>
                <a:gd name="T26" fmla="*/ 691 w 852"/>
                <a:gd name="T27" fmla="*/ 850 h 850"/>
                <a:gd name="T28" fmla="*/ 705 w 852"/>
                <a:gd name="T29" fmla="*/ 847 h 850"/>
                <a:gd name="T30" fmla="*/ 718 w 852"/>
                <a:gd name="T31" fmla="*/ 828 h 850"/>
                <a:gd name="T32" fmla="*/ 850 w 852"/>
                <a:gd name="T33" fmla="*/ 31 h 850"/>
                <a:gd name="T34" fmla="*/ 839 w 852"/>
                <a:gd name="T35" fmla="*/ 4 h 850"/>
                <a:gd name="T36" fmla="*/ 84 w 852"/>
                <a:gd name="T37" fmla="*/ 552 h 850"/>
                <a:gd name="T38" fmla="*/ 700 w 852"/>
                <a:gd name="T39" fmla="*/ 142 h 850"/>
                <a:gd name="T40" fmla="*/ 252 w 852"/>
                <a:gd name="T41" fmla="*/ 621 h 850"/>
                <a:gd name="T42" fmla="*/ 245 w 852"/>
                <a:gd name="T43" fmla="*/ 616 h 850"/>
                <a:gd name="T44" fmla="*/ 84 w 852"/>
                <a:gd name="T45" fmla="*/ 552 h 850"/>
                <a:gd name="T46" fmla="*/ 272 w 852"/>
                <a:gd name="T47" fmla="*/ 639 h 850"/>
                <a:gd name="T48" fmla="*/ 271 w 852"/>
                <a:gd name="T49" fmla="*/ 639 h 850"/>
                <a:gd name="T50" fmla="*/ 774 w 852"/>
                <a:gd name="T51" fmla="*/ 101 h 850"/>
                <a:gd name="T52" fmla="*/ 346 w 852"/>
                <a:gd name="T53" fmla="*/ 769 h 850"/>
                <a:gd name="T54" fmla="*/ 272 w 852"/>
                <a:gd name="T55" fmla="*/ 639 h 850"/>
                <a:gd name="T56" fmla="*/ 671 w 852"/>
                <a:gd name="T57" fmla="*/ 787 h 850"/>
                <a:gd name="T58" fmla="*/ 444 w 852"/>
                <a:gd name="T59" fmla="*/ 696 h 850"/>
                <a:gd name="T60" fmla="*/ 427 w 852"/>
                <a:gd name="T61" fmla="*/ 693 h 850"/>
                <a:gd name="T62" fmla="*/ 777 w 852"/>
                <a:gd name="T63" fmla="*/ 151 h 850"/>
                <a:gd name="T64" fmla="*/ 671 w 852"/>
                <a:gd name="T65" fmla="*/ 787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52" h="850">
                  <a:moveTo>
                    <a:pt x="839" y="4"/>
                  </a:moveTo>
                  <a:cubicBezTo>
                    <a:pt x="834" y="2"/>
                    <a:pt x="829" y="0"/>
                    <a:pt x="824" y="0"/>
                  </a:cubicBezTo>
                  <a:cubicBezTo>
                    <a:pt x="819" y="0"/>
                    <a:pt x="814" y="2"/>
                    <a:pt x="810" y="5"/>
                  </a:cubicBezTo>
                  <a:cubicBezTo>
                    <a:pt x="13" y="536"/>
                    <a:pt x="13" y="536"/>
                    <a:pt x="13" y="536"/>
                  </a:cubicBezTo>
                  <a:cubicBezTo>
                    <a:pt x="5" y="541"/>
                    <a:pt x="0" y="551"/>
                    <a:pt x="1" y="561"/>
                  </a:cubicBezTo>
                  <a:cubicBezTo>
                    <a:pt x="2" y="570"/>
                    <a:pt x="9" y="579"/>
                    <a:pt x="18" y="583"/>
                  </a:cubicBezTo>
                  <a:cubicBezTo>
                    <a:pt x="225" y="666"/>
                    <a:pt x="225" y="666"/>
                    <a:pt x="225" y="666"/>
                  </a:cubicBezTo>
                  <a:cubicBezTo>
                    <a:pt x="323" y="837"/>
                    <a:pt x="323" y="837"/>
                    <a:pt x="323" y="837"/>
                  </a:cubicBezTo>
                  <a:cubicBezTo>
                    <a:pt x="328" y="845"/>
                    <a:pt x="337" y="850"/>
                    <a:pt x="346" y="850"/>
                  </a:cubicBezTo>
                  <a:cubicBezTo>
                    <a:pt x="346" y="850"/>
                    <a:pt x="346" y="850"/>
                    <a:pt x="346" y="850"/>
                  </a:cubicBezTo>
                  <a:cubicBezTo>
                    <a:pt x="356" y="850"/>
                    <a:pt x="364" y="845"/>
                    <a:pt x="369" y="837"/>
                  </a:cubicBezTo>
                  <a:cubicBezTo>
                    <a:pt x="424" y="745"/>
                    <a:pt x="424" y="745"/>
                    <a:pt x="424" y="745"/>
                  </a:cubicBezTo>
                  <a:cubicBezTo>
                    <a:pt x="682" y="848"/>
                    <a:pt x="682" y="848"/>
                    <a:pt x="682" y="848"/>
                  </a:cubicBezTo>
                  <a:cubicBezTo>
                    <a:pt x="685" y="849"/>
                    <a:pt x="688" y="850"/>
                    <a:pt x="691" y="850"/>
                  </a:cubicBezTo>
                  <a:cubicBezTo>
                    <a:pt x="696" y="850"/>
                    <a:pt x="700" y="849"/>
                    <a:pt x="705" y="847"/>
                  </a:cubicBezTo>
                  <a:cubicBezTo>
                    <a:pt x="712" y="843"/>
                    <a:pt x="716" y="836"/>
                    <a:pt x="718" y="828"/>
                  </a:cubicBezTo>
                  <a:cubicBezTo>
                    <a:pt x="850" y="31"/>
                    <a:pt x="850" y="31"/>
                    <a:pt x="850" y="31"/>
                  </a:cubicBezTo>
                  <a:cubicBezTo>
                    <a:pt x="852" y="21"/>
                    <a:pt x="848" y="10"/>
                    <a:pt x="839" y="4"/>
                  </a:cubicBezTo>
                  <a:close/>
                  <a:moveTo>
                    <a:pt x="84" y="552"/>
                  </a:moveTo>
                  <a:cubicBezTo>
                    <a:pt x="700" y="142"/>
                    <a:pt x="700" y="142"/>
                    <a:pt x="700" y="142"/>
                  </a:cubicBezTo>
                  <a:cubicBezTo>
                    <a:pt x="252" y="621"/>
                    <a:pt x="252" y="621"/>
                    <a:pt x="252" y="621"/>
                  </a:cubicBezTo>
                  <a:cubicBezTo>
                    <a:pt x="250" y="619"/>
                    <a:pt x="248" y="617"/>
                    <a:pt x="245" y="616"/>
                  </a:cubicBezTo>
                  <a:lnTo>
                    <a:pt x="84" y="552"/>
                  </a:lnTo>
                  <a:close/>
                  <a:moveTo>
                    <a:pt x="272" y="639"/>
                  </a:moveTo>
                  <a:cubicBezTo>
                    <a:pt x="272" y="639"/>
                    <a:pt x="271" y="639"/>
                    <a:pt x="271" y="639"/>
                  </a:cubicBezTo>
                  <a:cubicBezTo>
                    <a:pt x="774" y="101"/>
                    <a:pt x="774" y="101"/>
                    <a:pt x="774" y="101"/>
                  </a:cubicBezTo>
                  <a:cubicBezTo>
                    <a:pt x="346" y="769"/>
                    <a:pt x="346" y="769"/>
                    <a:pt x="346" y="769"/>
                  </a:cubicBezTo>
                  <a:lnTo>
                    <a:pt x="272" y="639"/>
                  </a:lnTo>
                  <a:close/>
                  <a:moveTo>
                    <a:pt x="671" y="787"/>
                  </a:moveTo>
                  <a:cubicBezTo>
                    <a:pt x="444" y="696"/>
                    <a:pt x="444" y="696"/>
                    <a:pt x="444" y="696"/>
                  </a:cubicBezTo>
                  <a:cubicBezTo>
                    <a:pt x="438" y="694"/>
                    <a:pt x="433" y="693"/>
                    <a:pt x="427" y="693"/>
                  </a:cubicBezTo>
                  <a:cubicBezTo>
                    <a:pt x="777" y="151"/>
                    <a:pt x="777" y="151"/>
                    <a:pt x="777" y="151"/>
                  </a:cubicBezTo>
                  <a:lnTo>
                    <a:pt x="671" y="787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7121232" y="2615610"/>
            <a:ext cx="2022768" cy="505076"/>
            <a:chOff x="451485" y="1886802"/>
            <a:chExt cx="1888931" cy="428503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451485" y="1886802"/>
              <a:ext cx="1888931" cy="391674"/>
            </a:xfrm>
            <a:prstGeom prst="rect">
              <a:avLst/>
            </a:prstGeom>
            <a:solidFill>
              <a:srgbClr val="004897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dirty="0" smtClean="0">
                  <a:solidFill>
                    <a:srgbClr val="FFFFCC"/>
                  </a:solidFill>
                </a:rPr>
                <a:t>      </a:t>
              </a:r>
              <a:r>
                <a:rPr lang="ru-RU" sz="2400" b="1" dirty="0" smtClean="0">
                  <a:solidFill>
                    <a:srgbClr val="FFFF66"/>
                  </a:solidFill>
                </a:rPr>
                <a:t>2018 год</a:t>
              </a:r>
            </a:p>
          </p:txBody>
        </p:sp>
        <p:grpSp>
          <p:nvGrpSpPr>
            <p:cNvPr id="43" name="Group 587"/>
            <p:cNvGrpSpPr>
              <a:grpSpLocks/>
            </p:cNvGrpSpPr>
            <p:nvPr/>
          </p:nvGrpSpPr>
          <p:grpSpPr bwMode="auto">
            <a:xfrm>
              <a:off x="530514" y="1916803"/>
              <a:ext cx="412918" cy="398502"/>
              <a:chOff x="1389060" y="5719761"/>
              <a:chExt cx="452440" cy="400051"/>
            </a:xfrm>
            <a:solidFill>
              <a:schemeClr val="bg1"/>
            </a:solidFill>
          </p:grpSpPr>
          <p:sp>
            <p:nvSpPr>
              <p:cNvPr id="44" name="Freeform 533"/>
              <p:cNvSpPr>
                <a:spLocks noChangeArrowheads="1"/>
              </p:cNvSpPr>
              <p:nvPr/>
            </p:nvSpPr>
            <p:spPr bwMode="auto">
              <a:xfrm>
                <a:off x="1593850" y="5921374"/>
                <a:ext cx="42863" cy="39688"/>
              </a:xfrm>
              <a:custGeom>
                <a:avLst/>
                <a:gdLst>
                  <a:gd name="T0" fmla="*/ 0 w 118"/>
                  <a:gd name="T1" fmla="*/ 0 h 110"/>
                  <a:gd name="T2" fmla="*/ 117 w 118"/>
                  <a:gd name="T3" fmla="*/ 0 h 110"/>
                  <a:gd name="T4" fmla="*/ 117 w 118"/>
                  <a:gd name="T5" fmla="*/ 109 h 110"/>
                  <a:gd name="T6" fmla="*/ 0 w 118"/>
                  <a:gd name="T7" fmla="*/ 109 h 110"/>
                  <a:gd name="T8" fmla="*/ 0 w 118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0">
                    <a:moveTo>
                      <a:pt x="0" y="0"/>
                    </a:moveTo>
                    <a:lnTo>
                      <a:pt x="117" y="0"/>
                    </a:lnTo>
                    <a:lnTo>
                      <a:pt x="117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Freeform 534"/>
              <p:cNvSpPr>
                <a:spLocks noChangeArrowheads="1"/>
              </p:cNvSpPr>
              <p:nvPr/>
            </p:nvSpPr>
            <p:spPr bwMode="auto">
              <a:xfrm>
                <a:off x="1593850" y="5984874"/>
                <a:ext cx="42863" cy="39688"/>
              </a:xfrm>
              <a:custGeom>
                <a:avLst/>
                <a:gdLst>
                  <a:gd name="T0" fmla="*/ 0 w 118"/>
                  <a:gd name="T1" fmla="*/ 0 h 110"/>
                  <a:gd name="T2" fmla="*/ 117 w 118"/>
                  <a:gd name="T3" fmla="*/ 0 h 110"/>
                  <a:gd name="T4" fmla="*/ 117 w 118"/>
                  <a:gd name="T5" fmla="*/ 109 h 110"/>
                  <a:gd name="T6" fmla="*/ 0 w 118"/>
                  <a:gd name="T7" fmla="*/ 109 h 110"/>
                  <a:gd name="T8" fmla="*/ 0 w 118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110">
                    <a:moveTo>
                      <a:pt x="0" y="0"/>
                    </a:moveTo>
                    <a:lnTo>
                      <a:pt x="117" y="0"/>
                    </a:lnTo>
                    <a:lnTo>
                      <a:pt x="117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6" name="Freeform 535"/>
              <p:cNvSpPr>
                <a:spLocks noChangeArrowheads="1"/>
              </p:cNvSpPr>
              <p:nvPr/>
            </p:nvSpPr>
            <p:spPr bwMode="auto">
              <a:xfrm>
                <a:off x="1663700" y="5857874"/>
                <a:ext cx="39688" cy="39688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7" name="Freeform 536"/>
              <p:cNvSpPr>
                <a:spLocks noChangeArrowheads="1"/>
              </p:cNvSpPr>
              <p:nvPr/>
            </p:nvSpPr>
            <p:spPr bwMode="auto">
              <a:xfrm>
                <a:off x="1663700" y="5921374"/>
                <a:ext cx="39688" cy="39688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8" name="Freeform 537"/>
              <p:cNvSpPr>
                <a:spLocks noChangeArrowheads="1"/>
              </p:cNvSpPr>
              <p:nvPr/>
            </p:nvSpPr>
            <p:spPr bwMode="auto">
              <a:xfrm>
                <a:off x="1663700" y="5984874"/>
                <a:ext cx="39688" cy="39688"/>
              </a:xfrm>
              <a:custGeom>
                <a:avLst/>
                <a:gdLst>
                  <a:gd name="T0" fmla="*/ 0 w 110"/>
                  <a:gd name="T1" fmla="*/ 0 h 110"/>
                  <a:gd name="T2" fmla="*/ 109 w 110"/>
                  <a:gd name="T3" fmla="*/ 0 h 110"/>
                  <a:gd name="T4" fmla="*/ 109 w 110"/>
                  <a:gd name="T5" fmla="*/ 109 h 110"/>
                  <a:gd name="T6" fmla="*/ 0 w 110"/>
                  <a:gd name="T7" fmla="*/ 109 h 110"/>
                  <a:gd name="T8" fmla="*/ 0 w 110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0">
                    <a:moveTo>
                      <a:pt x="0" y="0"/>
                    </a:moveTo>
                    <a:lnTo>
                      <a:pt x="109" y="0"/>
                    </a:lnTo>
                    <a:lnTo>
                      <a:pt x="109" y="109"/>
                    </a:lnTo>
                    <a:lnTo>
                      <a:pt x="0" y="109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9" name="Freeform 538"/>
              <p:cNvSpPr>
                <a:spLocks noChangeArrowheads="1"/>
              </p:cNvSpPr>
              <p:nvPr/>
            </p:nvSpPr>
            <p:spPr bwMode="auto">
              <a:xfrm>
                <a:off x="1389060" y="5719761"/>
                <a:ext cx="452440" cy="400051"/>
              </a:xfrm>
              <a:custGeom>
                <a:avLst/>
                <a:gdLst>
                  <a:gd name="T0" fmla="*/ 1029 w 1255"/>
                  <a:gd name="T1" fmla="*/ 75 h 1113"/>
                  <a:gd name="T2" fmla="*/ 75 w 1255"/>
                  <a:gd name="T3" fmla="*/ 0 h 1113"/>
                  <a:gd name="T4" fmla="*/ 0 w 1255"/>
                  <a:gd name="T5" fmla="*/ 953 h 1113"/>
                  <a:gd name="T6" fmla="*/ 644 w 1255"/>
                  <a:gd name="T7" fmla="*/ 1029 h 1113"/>
                  <a:gd name="T8" fmla="*/ 1254 w 1255"/>
                  <a:gd name="T9" fmla="*/ 736 h 1113"/>
                  <a:gd name="T10" fmla="*/ 335 w 1255"/>
                  <a:gd name="T11" fmla="*/ 75 h 1113"/>
                  <a:gd name="T12" fmla="*/ 694 w 1255"/>
                  <a:gd name="T13" fmla="*/ 167 h 1113"/>
                  <a:gd name="T14" fmla="*/ 335 w 1255"/>
                  <a:gd name="T15" fmla="*/ 75 h 1113"/>
                  <a:gd name="T16" fmla="*/ 937 w 1255"/>
                  <a:gd name="T17" fmla="*/ 251 h 1113"/>
                  <a:gd name="T18" fmla="*/ 878 w 1255"/>
                  <a:gd name="T19" fmla="*/ 368 h 1113"/>
                  <a:gd name="T20" fmla="*/ 661 w 1255"/>
                  <a:gd name="T21" fmla="*/ 385 h 1113"/>
                  <a:gd name="T22" fmla="*/ 552 w 1255"/>
                  <a:gd name="T23" fmla="*/ 494 h 1113"/>
                  <a:gd name="T24" fmla="*/ 510 w 1255"/>
                  <a:gd name="T25" fmla="*/ 736 h 1113"/>
                  <a:gd name="T26" fmla="*/ 92 w 1255"/>
                  <a:gd name="T27" fmla="*/ 920 h 1113"/>
                  <a:gd name="T28" fmla="*/ 845 w 1255"/>
                  <a:gd name="T29" fmla="*/ 435 h 1113"/>
                  <a:gd name="T30" fmla="*/ 911 w 1255"/>
                  <a:gd name="T31" fmla="*/ 435 h 1113"/>
                  <a:gd name="T32" fmla="*/ 845 w 1255"/>
                  <a:gd name="T33" fmla="*/ 435 h 1113"/>
                  <a:gd name="T34" fmla="*/ 577 w 1255"/>
                  <a:gd name="T35" fmla="*/ 769 h 1113"/>
                  <a:gd name="T36" fmla="*/ 577 w 1255"/>
                  <a:gd name="T37" fmla="*/ 703 h 1113"/>
                  <a:gd name="T38" fmla="*/ 878 w 1255"/>
                  <a:gd name="T39" fmla="*/ 1079 h 1113"/>
                  <a:gd name="T40" fmla="*/ 878 w 1255"/>
                  <a:gd name="T41" fmla="*/ 1004 h 1113"/>
                  <a:gd name="T42" fmla="*/ 878 w 1255"/>
                  <a:gd name="T43" fmla="*/ 1079 h 1113"/>
                  <a:gd name="T44" fmla="*/ 945 w 1255"/>
                  <a:gd name="T45" fmla="*/ 728 h 1113"/>
                  <a:gd name="T46" fmla="*/ 878 w 1255"/>
                  <a:gd name="T47" fmla="*/ 803 h 1113"/>
                  <a:gd name="T48" fmla="*/ 661 w 1255"/>
                  <a:gd name="T49" fmla="*/ 627 h 1113"/>
                  <a:gd name="T50" fmla="*/ 694 w 1255"/>
                  <a:gd name="T51" fmla="*/ 585 h 1113"/>
                  <a:gd name="T52" fmla="*/ 878 w 1255"/>
                  <a:gd name="T53" fmla="*/ 669 h 1113"/>
                  <a:gd name="T54" fmla="*/ 1045 w 1255"/>
                  <a:gd name="T55" fmla="*/ 544 h 1113"/>
                  <a:gd name="T56" fmla="*/ 1087 w 1255"/>
                  <a:gd name="T57" fmla="*/ 585 h 1113"/>
                  <a:gd name="T58" fmla="*/ 1146 w 1255"/>
                  <a:gd name="T59" fmla="*/ 736 h 1113"/>
                  <a:gd name="T60" fmla="*/ 1221 w 1255"/>
                  <a:gd name="T61" fmla="*/ 736 h 1113"/>
                  <a:gd name="T62" fmla="*/ 1179 w 1255"/>
                  <a:gd name="T63" fmla="*/ 769 h 1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255" h="1113">
                    <a:moveTo>
                      <a:pt x="1029" y="402"/>
                    </a:moveTo>
                    <a:cubicBezTo>
                      <a:pt x="1029" y="75"/>
                      <a:pt x="1029" y="75"/>
                      <a:pt x="1029" y="75"/>
                    </a:cubicBezTo>
                    <a:cubicBezTo>
                      <a:pt x="1029" y="34"/>
                      <a:pt x="995" y="0"/>
                      <a:pt x="953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34" y="0"/>
                      <a:pt x="0" y="34"/>
                      <a:pt x="0" y="75"/>
                    </a:cubicBezTo>
                    <a:cubicBezTo>
                      <a:pt x="0" y="953"/>
                      <a:pt x="0" y="953"/>
                      <a:pt x="0" y="953"/>
                    </a:cubicBezTo>
                    <a:cubicBezTo>
                      <a:pt x="0" y="995"/>
                      <a:pt x="34" y="1029"/>
                      <a:pt x="75" y="1029"/>
                    </a:cubicBezTo>
                    <a:cubicBezTo>
                      <a:pt x="644" y="1029"/>
                      <a:pt x="644" y="1029"/>
                      <a:pt x="644" y="1029"/>
                    </a:cubicBezTo>
                    <a:cubicBezTo>
                      <a:pt x="711" y="1079"/>
                      <a:pt x="795" y="1112"/>
                      <a:pt x="878" y="1112"/>
                    </a:cubicBezTo>
                    <a:cubicBezTo>
                      <a:pt x="1087" y="1112"/>
                      <a:pt x="1254" y="945"/>
                      <a:pt x="1254" y="736"/>
                    </a:cubicBezTo>
                    <a:cubicBezTo>
                      <a:pt x="1254" y="585"/>
                      <a:pt x="1162" y="460"/>
                      <a:pt x="1029" y="402"/>
                    </a:cubicBezTo>
                    <a:close/>
                    <a:moveTo>
                      <a:pt x="335" y="75"/>
                    </a:moveTo>
                    <a:cubicBezTo>
                      <a:pt x="694" y="75"/>
                      <a:pt x="694" y="75"/>
                      <a:pt x="694" y="75"/>
                    </a:cubicBezTo>
                    <a:cubicBezTo>
                      <a:pt x="694" y="167"/>
                      <a:pt x="694" y="167"/>
                      <a:pt x="694" y="167"/>
                    </a:cubicBezTo>
                    <a:cubicBezTo>
                      <a:pt x="335" y="167"/>
                      <a:pt x="335" y="167"/>
                      <a:pt x="335" y="167"/>
                    </a:cubicBezTo>
                    <a:lnTo>
                      <a:pt x="335" y="75"/>
                    </a:lnTo>
                    <a:close/>
                    <a:moveTo>
                      <a:pt x="92" y="251"/>
                    </a:moveTo>
                    <a:cubicBezTo>
                      <a:pt x="937" y="251"/>
                      <a:pt x="937" y="251"/>
                      <a:pt x="937" y="251"/>
                    </a:cubicBezTo>
                    <a:cubicBezTo>
                      <a:pt x="937" y="368"/>
                      <a:pt x="937" y="368"/>
                      <a:pt x="937" y="368"/>
                    </a:cubicBezTo>
                    <a:cubicBezTo>
                      <a:pt x="920" y="368"/>
                      <a:pt x="895" y="368"/>
                      <a:pt x="878" y="368"/>
                    </a:cubicBezTo>
                    <a:cubicBezTo>
                      <a:pt x="795" y="368"/>
                      <a:pt x="719" y="393"/>
                      <a:pt x="661" y="435"/>
                    </a:cubicBezTo>
                    <a:cubicBezTo>
                      <a:pt x="661" y="385"/>
                      <a:pt x="661" y="385"/>
                      <a:pt x="661" y="385"/>
                    </a:cubicBezTo>
                    <a:cubicBezTo>
                      <a:pt x="552" y="385"/>
                      <a:pt x="552" y="385"/>
                      <a:pt x="552" y="385"/>
                    </a:cubicBezTo>
                    <a:cubicBezTo>
                      <a:pt x="552" y="494"/>
                      <a:pt x="552" y="494"/>
                      <a:pt x="552" y="494"/>
                    </a:cubicBezTo>
                    <a:cubicBezTo>
                      <a:pt x="602" y="494"/>
                      <a:pt x="602" y="494"/>
                      <a:pt x="602" y="494"/>
                    </a:cubicBezTo>
                    <a:cubicBezTo>
                      <a:pt x="544" y="560"/>
                      <a:pt x="510" y="644"/>
                      <a:pt x="510" y="736"/>
                    </a:cubicBezTo>
                    <a:cubicBezTo>
                      <a:pt x="510" y="803"/>
                      <a:pt x="527" y="870"/>
                      <a:pt x="560" y="920"/>
                    </a:cubicBezTo>
                    <a:cubicBezTo>
                      <a:pt x="92" y="920"/>
                      <a:pt x="92" y="920"/>
                      <a:pt x="92" y="920"/>
                    </a:cubicBezTo>
                    <a:lnTo>
                      <a:pt x="92" y="251"/>
                    </a:lnTo>
                    <a:close/>
                    <a:moveTo>
                      <a:pt x="845" y="435"/>
                    </a:moveTo>
                    <a:cubicBezTo>
                      <a:pt x="845" y="418"/>
                      <a:pt x="861" y="402"/>
                      <a:pt x="878" y="402"/>
                    </a:cubicBezTo>
                    <a:cubicBezTo>
                      <a:pt x="895" y="402"/>
                      <a:pt x="911" y="418"/>
                      <a:pt x="911" y="435"/>
                    </a:cubicBezTo>
                    <a:cubicBezTo>
                      <a:pt x="911" y="452"/>
                      <a:pt x="895" y="468"/>
                      <a:pt x="878" y="468"/>
                    </a:cubicBezTo>
                    <a:cubicBezTo>
                      <a:pt x="861" y="468"/>
                      <a:pt x="845" y="452"/>
                      <a:pt x="845" y="435"/>
                    </a:cubicBezTo>
                    <a:close/>
                    <a:moveTo>
                      <a:pt x="610" y="736"/>
                    </a:moveTo>
                    <a:cubicBezTo>
                      <a:pt x="610" y="761"/>
                      <a:pt x="594" y="769"/>
                      <a:pt x="577" y="769"/>
                    </a:cubicBezTo>
                    <a:cubicBezTo>
                      <a:pt x="560" y="769"/>
                      <a:pt x="544" y="761"/>
                      <a:pt x="544" y="736"/>
                    </a:cubicBezTo>
                    <a:cubicBezTo>
                      <a:pt x="544" y="719"/>
                      <a:pt x="560" y="703"/>
                      <a:pt x="577" y="703"/>
                    </a:cubicBezTo>
                    <a:cubicBezTo>
                      <a:pt x="594" y="703"/>
                      <a:pt x="610" y="719"/>
                      <a:pt x="610" y="736"/>
                    </a:cubicBezTo>
                    <a:close/>
                    <a:moveTo>
                      <a:pt x="878" y="1079"/>
                    </a:moveTo>
                    <a:cubicBezTo>
                      <a:pt x="861" y="1079"/>
                      <a:pt x="845" y="1062"/>
                      <a:pt x="845" y="1045"/>
                    </a:cubicBezTo>
                    <a:cubicBezTo>
                      <a:pt x="845" y="1020"/>
                      <a:pt x="861" y="1004"/>
                      <a:pt x="878" y="1004"/>
                    </a:cubicBezTo>
                    <a:cubicBezTo>
                      <a:pt x="895" y="1004"/>
                      <a:pt x="911" y="1020"/>
                      <a:pt x="911" y="1045"/>
                    </a:cubicBezTo>
                    <a:cubicBezTo>
                      <a:pt x="911" y="1062"/>
                      <a:pt x="895" y="1079"/>
                      <a:pt x="878" y="1079"/>
                    </a:cubicBezTo>
                    <a:close/>
                    <a:moveTo>
                      <a:pt x="1087" y="585"/>
                    </a:moveTo>
                    <a:cubicBezTo>
                      <a:pt x="945" y="728"/>
                      <a:pt x="945" y="728"/>
                      <a:pt x="945" y="728"/>
                    </a:cubicBezTo>
                    <a:lnTo>
                      <a:pt x="945" y="736"/>
                    </a:lnTo>
                    <a:cubicBezTo>
                      <a:pt x="945" y="778"/>
                      <a:pt x="920" y="803"/>
                      <a:pt x="878" y="803"/>
                    </a:cubicBezTo>
                    <a:cubicBezTo>
                      <a:pt x="845" y="803"/>
                      <a:pt x="811" y="778"/>
                      <a:pt x="811" y="744"/>
                    </a:cubicBezTo>
                    <a:cubicBezTo>
                      <a:pt x="661" y="627"/>
                      <a:pt x="661" y="627"/>
                      <a:pt x="661" y="627"/>
                    </a:cubicBezTo>
                    <a:cubicBezTo>
                      <a:pt x="652" y="619"/>
                      <a:pt x="644" y="594"/>
                      <a:pt x="652" y="585"/>
                    </a:cubicBezTo>
                    <a:cubicBezTo>
                      <a:pt x="661" y="577"/>
                      <a:pt x="686" y="569"/>
                      <a:pt x="694" y="585"/>
                    </a:cubicBezTo>
                    <a:cubicBezTo>
                      <a:pt x="836" y="686"/>
                      <a:pt x="836" y="686"/>
                      <a:pt x="836" y="686"/>
                    </a:cubicBezTo>
                    <a:cubicBezTo>
                      <a:pt x="845" y="677"/>
                      <a:pt x="861" y="669"/>
                      <a:pt x="878" y="669"/>
                    </a:cubicBezTo>
                    <a:cubicBezTo>
                      <a:pt x="895" y="669"/>
                      <a:pt x="903" y="677"/>
                      <a:pt x="911" y="677"/>
                    </a:cubicBezTo>
                    <a:cubicBezTo>
                      <a:pt x="1045" y="544"/>
                      <a:pt x="1045" y="544"/>
                      <a:pt x="1045" y="544"/>
                    </a:cubicBezTo>
                    <a:cubicBezTo>
                      <a:pt x="1062" y="535"/>
                      <a:pt x="1079" y="535"/>
                      <a:pt x="1087" y="544"/>
                    </a:cubicBezTo>
                    <a:cubicBezTo>
                      <a:pt x="1104" y="552"/>
                      <a:pt x="1096" y="569"/>
                      <a:pt x="1087" y="585"/>
                    </a:cubicBezTo>
                    <a:close/>
                    <a:moveTo>
                      <a:pt x="1179" y="769"/>
                    </a:moveTo>
                    <a:cubicBezTo>
                      <a:pt x="1162" y="769"/>
                      <a:pt x="1146" y="761"/>
                      <a:pt x="1146" y="736"/>
                    </a:cubicBezTo>
                    <a:cubicBezTo>
                      <a:pt x="1146" y="719"/>
                      <a:pt x="1162" y="703"/>
                      <a:pt x="1179" y="703"/>
                    </a:cubicBezTo>
                    <a:cubicBezTo>
                      <a:pt x="1204" y="703"/>
                      <a:pt x="1221" y="719"/>
                      <a:pt x="1221" y="736"/>
                    </a:cubicBezTo>
                    <a:cubicBezTo>
                      <a:pt x="1221" y="761"/>
                      <a:pt x="1204" y="769"/>
                      <a:pt x="1179" y="769"/>
                    </a:cubicBezTo>
                    <a:close/>
                    <a:moveTo>
                      <a:pt x="1179" y="769"/>
                    </a:moveTo>
                    <a:lnTo>
                      <a:pt x="1179" y="769"/>
                    </a:lnTo>
                    <a:close/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0" name="Text Placeholder 3"/>
          <p:cNvSpPr txBox="1">
            <a:spLocks/>
          </p:cNvSpPr>
          <p:nvPr/>
        </p:nvSpPr>
        <p:spPr>
          <a:xfrm>
            <a:off x="0" y="-3166"/>
            <a:ext cx="9144000" cy="702708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– развивающийся город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pic>
        <p:nvPicPr>
          <p:cNvPr id="33807" name="Picture 15" descr="логотиппппп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456" y="703481"/>
            <a:ext cx="2253396" cy="226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9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одзаголовок 2"/>
          <p:cNvSpPr txBox="1">
            <a:spLocks/>
          </p:cNvSpPr>
          <p:nvPr/>
        </p:nvSpPr>
        <p:spPr>
          <a:xfrm>
            <a:off x="251873" y="2745740"/>
            <a:ext cx="1281288" cy="3188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>
                <a:solidFill>
                  <a:schemeClr val="bg1"/>
                </a:solidFill>
                <a:cs typeface="Times New Roman" pitchFamily="18" charset="0"/>
              </a:rPr>
              <a:t>Москва</a:t>
            </a:r>
          </a:p>
        </p:txBody>
      </p:sp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290" y="74567"/>
            <a:ext cx="5920240" cy="309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9676" y="0"/>
            <a:ext cx="3264324" cy="21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Placeholder 3"/>
          <p:cNvSpPr txBox="1">
            <a:spLocks/>
          </p:cNvSpPr>
          <p:nvPr/>
        </p:nvSpPr>
        <p:spPr>
          <a:xfrm>
            <a:off x="-18290" y="0"/>
            <a:ext cx="7254585" cy="558692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Почему город КОМСОМОЛЬСК-НА-АМУРЕ?</a:t>
            </a: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9553" y="3651870"/>
            <a:ext cx="2645451" cy="1513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6" descr="D:\С Linux\Документы\Туризм и гостиничное хозяйство\Туризм\ФОТО ДЛЯ БУКЛЕТА\Отобранные фото для буклета\Фото для буклета2\Дети-лыжники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6418" y="1975711"/>
            <a:ext cx="3278586" cy="197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768" y="2176216"/>
            <a:ext cx="4015785" cy="1346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Placeholder 3"/>
          <p:cNvSpPr txBox="1">
            <a:spLocks/>
          </p:cNvSpPr>
          <p:nvPr/>
        </p:nvSpPr>
        <p:spPr>
          <a:xfrm>
            <a:off x="4555335" y="3515880"/>
            <a:ext cx="1944217" cy="342565"/>
          </a:xfrm>
          <a:prstGeom prst="rect">
            <a:avLst/>
          </a:prstGeom>
          <a:solidFill>
            <a:srgbClr val="009900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pic>
        <p:nvPicPr>
          <p:cNvPr id="30" name="Picture 14" descr="E:\Спорт\DSC_1856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5336" y="3858446"/>
            <a:ext cx="1944217" cy="129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80" name="Picture 1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165306"/>
            <a:ext cx="2711504" cy="198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071" y="3165306"/>
            <a:ext cx="2138617" cy="20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81" name="Picture 1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2285713"/>
            <a:ext cx="1619673" cy="155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9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/>
          <p:cNvSpPr txBox="1">
            <a:spLocks/>
          </p:cNvSpPr>
          <p:nvPr/>
        </p:nvSpPr>
        <p:spPr>
          <a:xfrm>
            <a:off x="-27521" y="3147814"/>
            <a:ext cx="9144000" cy="15113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E61E1E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576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6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1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282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04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803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5643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3250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60857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4800" b="1" dirty="0" smtClean="0">
                <a:latin typeface="+mn-lt"/>
              </a:rPr>
              <a:t>КЛИМОВ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4800" b="1" dirty="0" smtClean="0">
                <a:latin typeface="+mn-lt"/>
              </a:rPr>
              <a:t>Андрей Викторович</a:t>
            </a:r>
            <a:endParaRPr lang="ru-RU" sz="4800" b="1" dirty="0">
              <a:latin typeface="+mn-lt"/>
            </a:endParaRPr>
          </a:p>
        </p:txBody>
      </p:sp>
      <p:sp>
        <p:nvSpPr>
          <p:cNvPr id="24" name="Text Placeholder 3"/>
          <p:cNvSpPr txBox="1">
            <a:spLocks/>
          </p:cNvSpPr>
          <p:nvPr/>
        </p:nvSpPr>
        <p:spPr>
          <a:xfrm>
            <a:off x="0" y="451517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E61E1E"/>
                </a:solidFill>
                <a:latin typeface="PT Sans" panose="020B0503020203020204" pitchFamily="34" charset="0"/>
                <a:ea typeface="+mn-ea"/>
                <a:cs typeface="+mn-cs"/>
              </a:defRPr>
            </a:lvl1pPr>
            <a:lvl2pPr marL="57607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268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1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6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2821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30428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8803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456432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403250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60857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64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2400" dirty="0" smtClean="0">
                <a:solidFill>
                  <a:schemeClr val="tx1"/>
                </a:solidFill>
                <a:latin typeface="+mn-lt"/>
              </a:rPr>
              <a:t>Глава города Комсомольска-на-Амуре</a:t>
            </a:r>
            <a:endParaRPr lang="ru-RU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Text Placeholder 3"/>
          <p:cNvSpPr txBox="1">
            <a:spLocks/>
          </p:cNvSpPr>
          <p:nvPr/>
        </p:nvSpPr>
        <p:spPr>
          <a:xfrm>
            <a:off x="0" y="1510325"/>
            <a:ext cx="9144000" cy="1493473"/>
          </a:xfrm>
          <a:prstGeom prst="rect">
            <a:avLst/>
          </a:prstGeom>
          <a:solidFill>
            <a:srgbClr val="004897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3200" b="1" dirty="0" smtClean="0">
                <a:solidFill>
                  <a:schemeClr val="bg1"/>
                </a:solidFill>
              </a:rPr>
              <a:t>         </a:t>
            </a:r>
            <a:r>
              <a:rPr lang="ru-RU" altLang="ru-RU" sz="4000" b="1" dirty="0" smtClean="0">
                <a:solidFill>
                  <a:schemeClr val="bg1"/>
                </a:solidFill>
              </a:rPr>
              <a:t>ДО ВСТРЕЧИ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altLang="ru-RU" sz="4000" b="1" dirty="0" smtClean="0">
                <a:solidFill>
                  <a:schemeClr val="bg1"/>
                </a:solidFill>
              </a:rPr>
              <a:t>В КОМСОМОЛЬСКЕ-НА-АМУРЕ!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26" name="Title 133"/>
          <p:cNvSpPr txBox="1">
            <a:spLocks/>
          </p:cNvSpPr>
          <p:nvPr/>
        </p:nvSpPr>
        <p:spPr>
          <a:xfrm>
            <a:off x="0" y="195486"/>
            <a:ext cx="7611244" cy="930598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864108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rgbClr val="004692"/>
                </a:solidFill>
                <a:latin typeface="+mn-lt"/>
              </a:rPr>
              <a:t>ПРЕЗЕНТАЦИЯ </a:t>
            </a:r>
            <a:r>
              <a:rPr lang="ru-RU" altLang="ru-RU" sz="2200" b="1" dirty="0" smtClean="0">
                <a:solidFill>
                  <a:srgbClr val="004692"/>
                </a:solidFill>
                <a:latin typeface="+mn-lt"/>
              </a:rPr>
              <a:t>СОЦИАЛЬНО-ЭКОНОМИЧЕСКОГО РАЗВИТИЯ </a:t>
            </a:r>
          </a:p>
          <a:p>
            <a:pPr algn="ctr" defTabSz="864108" fontAlgn="auto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rgbClr val="004692"/>
                </a:solidFill>
                <a:latin typeface="+mn-lt"/>
              </a:rPr>
              <a:t>          ГОРОДА КОМСОМОЛЬСКА-НА-АМУРЕ</a:t>
            </a:r>
            <a:endParaRPr lang="ru-RU" altLang="ru-RU" sz="2200" b="1" dirty="0">
              <a:solidFill>
                <a:srgbClr val="004692"/>
              </a:solidFill>
              <a:latin typeface="+mn-lt"/>
            </a:endParaRPr>
          </a:p>
        </p:txBody>
      </p:sp>
      <p:pic>
        <p:nvPicPr>
          <p:cNvPr id="30722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430" y="1275606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1244" y="0"/>
            <a:ext cx="1532756" cy="154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3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9411" y="3609451"/>
            <a:ext cx="1753690" cy="137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00897"/>
            <a:ext cx="3784277" cy="2342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 descr="D:\Новая папка\ИНФОРМАЦИЯ ДЛЯ ПРОСПЕКТА\Раздел история города-основные вехи развития (музей)\ФОТОГРАФИИ\Заводы\1930-е гг. Заводы\Судостроительный завод\Строители завода. Слева направо А.К.Гоменюк. 1934 г..ti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1241299"/>
            <a:ext cx="2906396" cy="2205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3"/>
          <p:cNvSpPr txBox="1">
            <a:spLocks/>
          </p:cNvSpPr>
          <p:nvPr/>
        </p:nvSpPr>
        <p:spPr>
          <a:xfrm>
            <a:off x="0" y="-3166"/>
            <a:ext cx="9144000" cy="1084166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– город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«необычайной биографии»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4972" y="1148746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1932‑1940</a:t>
            </a:r>
          </a:p>
        </p:txBody>
      </p: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7281" y="1264320"/>
            <a:ext cx="1029158" cy="1091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206" y="2497146"/>
            <a:ext cx="1115616" cy="1060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206" y="3842741"/>
            <a:ext cx="1115616" cy="1115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Номер слайда 1"/>
          <p:cNvSpPr txBox="1">
            <a:spLocks/>
          </p:cNvSpPr>
          <p:nvPr/>
        </p:nvSpPr>
        <p:spPr>
          <a:xfrm>
            <a:off x="4572000" y="975166"/>
            <a:ext cx="4574822" cy="288026"/>
          </a:xfrm>
          <a:prstGeom prst="rect">
            <a:avLst/>
          </a:prstGeom>
          <a:solidFill>
            <a:srgbClr val="D6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Дата основания города – 12 июня 1932 года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206" y="1264320"/>
            <a:ext cx="2774456" cy="1582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http://www.town.ural.ru/ship/photo/l18_l11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1716"/>
            <a:ext cx="2441070" cy="1885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2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741" y="448285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0" y="2712329"/>
            <a:ext cx="2441070" cy="507493"/>
          </a:xfrm>
          <a:prstGeom prst="rect">
            <a:avLst/>
          </a:prstGeom>
          <a:solidFill>
            <a:srgbClr val="E2D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</a:pPr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ПЕРВАЯ ДИЗЕЛЬНАЯ ПОДВОДНАЯ ЛОДКА Л-11 </a:t>
            </a:r>
            <a:endParaRPr lang="ru-RU" sz="1400" b="1" dirty="0">
              <a:solidFill>
                <a:schemeClr val="tx1"/>
              </a:solidFill>
              <a:cs typeface="Times New Roman" pitchFamily="18" charset="0"/>
            </a:endParaRPr>
          </a:p>
          <a:p>
            <a:pPr algn="ctr">
              <a:lnSpc>
                <a:spcPts val="1200"/>
              </a:lnSpc>
            </a:pPr>
            <a:r>
              <a:rPr lang="en-US" sz="1400" dirty="0" smtClean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1936 год</a:t>
            </a:r>
            <a:r>
              <a:rPr lang="en-US" sz="14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8" name="Picture 2" descr="\\Mejdunarotd\новая папка\ИНФОРМАЦИЯ ДЛЯ ПРОСПЕКТА\Раздел история города-основные вехи развития (музей)\ФОТОГРАФИИ\Заводы\1930-е гг. Заводы\Авиационный завод\1 мая 1936 года собран первый разведчик-бомбардировщик самолет Р-6 конструкции А.Н.Туполева..jp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9819" y="3446827"/>
            <a:ext cx="2747868" cy="1666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3762938" y="3282503"/>
            <a:ext cx="2774749" cy="328648"/>
          </a:xfrm>
          <a:prstGeom prst="rect">
            <a:avLst/>
          </a:prstGeom>
          <a:solidFill>
            <a:srgbClr val="E2D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200"/>
              </a:lnSpc>
            </a:pPr>
            <a:r>
              <a:rPr lang="ru-RU" sz="1400" b="1" dirty="0">
                <a:solidFill>
                  <a:schemeClr val="tx1"/>
                </a:solidFill>
                <a:cs typeface="Times New Roman" pitchFamily="18" charset="0"/>
              </a:rPr>
              <a:t>ПЕРВЫЙ САМОЛЕТ </a:t>
            </a:r>
            <a:r>
              <a:rPr lang="ru-RU" sz="1400" b="1" dirty="0" smtClean="0">
                <a:solidFill>
                  <a:schemeClr val="tx1"/>
                </a:solidFill>
                <a:cs typeface="Times New Roman" pitchFamily="18" charset="0"/>
              </a:rPr>
              <a:t>Р-6</a:t>
            </a:r>
            <a:r>
              <a:rPr lang="en-US" sz="1400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1936 год</a:t>
            </a:r>
            <a:r>
              <a:rPr lang="en-US" sz="14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ru-RU" sz="14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9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3"/>
          <p:cNvSpPr txBox="1">
            <a:spLocks/>
          </p:cNvSpPr>
          <p:nvPr/>
        </p:nvSpPr>
        <p:spPr>
          <a:xfrm>
            <a:off x="0" y="-3166"/>
            <a:ext cx="9144000" cy="1084166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ru-RU" b="1" dirty="0" smtClean="0">
                <a:solidFill>
                  <a:schemeClr val="bg1"/>
                </a:solidFill>
              </a:rPr>
              <a:t>                   </a:t>
            </a: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</a:t>
            </a:r>
            <a:r>
              <a:rPr lang="ru-RU" altLang="ru-RU" b="1" dirty="0">
                <a:solidFill>
                  <a:schemeClr val="bg1"/>
                </a:solidFill>
              </a:rPr>
              <a:t>– </a:t>
            </a:r>
            <a:r>
              <a:rPr lang="ru-RU" altLang="ru-RU" b="1" dirty="0" smtClean="0">
                <a:solidFill>
                  <a:schemeClr val="bg1"/>
                </a:solidFill>
              </a:rPr>
              <a:t>второй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ru-RU" b="1" dirty="0" smtClean="0">
                <a:solidFill>
                  <a:schemeClr val="bg1"/>
                </a:solidFill>
              </a:rPr>
              <a:t>                   </a:t>
            </a:r>
            <a:r>
              <a:rPr lang="ru-RU" altLang="ru-RU" b="1" dirty="0" smtClean="0">
                <a:solidFill>
                  <a:schemeClr val="bg1"/>
                </a:solidFill>
              </a:rPr>
              <a:t>по </a:t>
            </a:r>
            <a:r>
              <a:rPr lang="ru-RU" altLang="ru-RU" b="1" dirty="0">
                <a:solidFill>
                  <a:schemeClr val="bg1"/>
                </a:solidFill>
              </a:rPr>
              <a:t>величине город Хабаровского края</a:t>
            </a: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84972" y="1148746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1932‑1940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40888" y="1712632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1932‑1940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898957" y="6373495"/>
            <a:ext cx="4319213" cy="336550"/>
          </a:xfrm>
          <a:prstGeom prst="roundRect">
            <a:avLst/>
          </a:prstGeom>
          <a:noFill/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ts val="1500"/>
              </a:lnSpc>
              <a:defRPr/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Расстояние до города Евпатория –</a:t>
            </a:r>
            <a:r>
              <a:rPr lang="ru-RU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9 685 км</a:t>
            </a:r>
            <a:endParaRPr lang="ru-RU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1396"/>
            <a:ext cx="6136563" cy="420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66"/>
            <a:ext cx="1532756" cy="154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 descr="Герб Хабаровского края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9670" y="2305806"/>
            <a:ext cx="501815" cy="61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дзаголовок 2"/>
          <p:cNvSpPr txBox="1">
            <a:spLocks/>
          </p:cNvSpPr>
          <p:nvPr/>
        </p:nvSpPr>
        <p:spPr>
          <a:xfrm>
            <a:off x="251873" y="2745740"/>
            <a:ext cx="1281288" cy="3188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>
                <a:solidFill>
                  <a:schemeClr val="bg1"/>
                </a:solidFill>
                <a:cs typeface="Times New Roman" pitchFamily="18" charset="0"/>
              </a:rPr>
              <a:t>Москва</a:t>
            </a:r>
          </a:p>
        </p:txBody>
      </p:sp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" name="Подзаголовок 2"/>
          <p:cNvSpPr txBox="1">
            <a:spLocks/>
          </p:cNvSpPr>
          <p:nvPr/>
        </p:nvSpPr>
        <p:spPr>
          <a:xfrm>
            <a:off x="0" y="4768450"/>
            <a:ext cx="5004047" cy="375050"/>
          </a:xfrm>
          <a:prstGeom prst="rect">
            <a:avLst/>
          </a:prstGeom>
          <a:solidFill>
            <a:srgbClr val="004897"/>
          </a:solidFill>
        </p:spPr>
        <p:txBody>
          <a:bodyPr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r"/>
            <a:r>
              <a:rPr lang="ru-RU" dirty="0"/>
              <a:t>Расстояние до города Москвы – </a:t>
            </a:r>
            <a:r>
              <a:rPr lang="ru-RU" dirty="0" smtClean="0"/>
              <a:t>6 064 км</a:t>
            </a:r>
            <a:endParaRPr lang="ru-RU" dirty="0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2209829" y="3196203"/>
            <a:ext cx="2943748" cy="3917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 smtClean="0">
                <a:solidFill>
                  <a:schemeClr val="bg1"/>
                </a:solidFill>
                <a:cs typeface="Times New Roman" pitchFamily="18" charset="0"/>
              </a:rPr>
              <a:t>Комсомольск-на-Амуре</a:t>
            </a:r>
            <a:endParaRPr lang="ru-RU" sz="2000" b="1" u="sng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5" y="2568687"/>
            <a:ext cx="360039" cy="354105"/>
          </a:xfrm>
          <a:prstGeom prst="rect">
            <a:avLst/>
          </a:prstGeom>
          <a:effectLst>
            <a:outerShdw blurRad="76200" dir="16200000" sx="105000" sy="105000" rotWithShape="0">
              <a:prstClr val="black">
                <a:alpha val="75000"/>
              </a:prstClr>
            </a:outerShdw>
          </a:effectLst>
        </p:spPr>
      </p:pic>
      <p:sp>
        <p:nvSpPr>
          <p:cNvPr id="36" name="Подзаголовок 2"/>
          <p:cNvSpPr txBox="1">
            <a:spLocks/>
          </p:cNvSpPr>
          <p:nvPr/>
        </p:nvSpPr>
        <p:spPr>
          <a:xfrm>
            <a:off x="7371893" y="1897298"/>
            <a:ext cx="1575429" cy="4286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325 км ²</a:t>
            </a:r>
          </a:p>
        </p:txBody>
      </p:sp>
      <p:sp>
        <p:nvSpPr>
          <p:cNvPr id="37" name="Подзаголовок 2"/>
          <p:cNvSpPr txBox="1">
            <a:spLocks/>
          </p:cNvSpPr>
          <p:nvPr/>
        </p:nvSpPr>
        <p:spPr>
          <a:xfrm>
            <a:off x="6136563" y="1203598"/>
            <a:ext cx="2810761" cy="693699"/>
          </a:xfrm>
          <a:prstGeom prst="rect">
            <a:avLst/>
          </a:prstGeom>
          <a:solidFill>
            <a:srgbClr val="004897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500"/>
              </a:lnSpc>
              <a:spcBef>
                <a:spcPts val="0"/>
              </a:spcBef>
              <a:buNone/>
            </a:pPr>
            <a:r>
              <a:rPr lang="ru-RU" sz="2200" b="1" dirty="0" smtClean="0">
                <a:solidFill>
                  <a:schemeClr val="bg1"/>
                </a:solidFill>
                <a:ea typeface="+mj-ea"/>
                <a:cs typeface="Times New Roman" pitchFamily="18" charset="0"/>
              </a:rPr>
              <a:t>Площадь городской территории</a:t>
            </a:r>
            <a:endParaRPr lang="ru-RU" sz="2200" b="1" u="sng" dirty="0" smtClean="0">
              <a:solidFill>
                <a:schemeClr val="bg1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38" name="Выноска 1 (граница и черта) 37"/>
          <p:cNvSpPr/>
          <p:nvPr/>
        </p:nvSpPr>
        <p:spPr>
          <a:xfrm>
            <a:off x="6228182" y="2333599"/>
            <a:ext cx="2719141" cy="571546"/>
          </a:xfrm>
          <a:prstGeom prst="accentBorderCallout1">
            <a:avLst>
              <a:gd name="adj1" fmla="val 18750"/>
              <a:gd name="adj2" fmla="val -8333"/>
              <a:gd name="adj3" fmla="val 170517"/>
              <a:gd name="adj4" fmla="val -62722"/>
            </a:avLst>
          </a:prstGeom>
          <a:noFill/>
          <a:ln w="19050" cmpd="tri">
            <a:solidFill>
              <a:srgbClr val="0048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100"/>
              </a:lnSpc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доля в Хабаровском крае</a:t>
            </a:r>
            <a:endParaRPr lang="en-US" dirty="0">
              <a:solidFill>
                <a:schemeClr val="tx1"/>
              </a:solidFill>
              <a:cs typeface="Times New Roman" pitchFamily="18" charset="0"/>
            </a:endParaRPr>
          </a:p>
          <a:p>
            <a:pPr algn="r">
              <a:lnSpc>
                <a:spcPts val="2100"/>
              </a:lnSpc>
            </a:pP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0,04%</a:t>
            </a:r>
            <a:endParaRPr lang="ru-RU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9" name="Подзаголовок 2"/>
          <p:cNvSpPr txBox="1">
            <a:spLocks/>
          </p:cNvSpPr>
          <p:nvPr/>
        </p:nvSpPr>
        <p:spPr>
          <a:xfrm>
            <a:off x="5989220" y="3616324"/>
            <a:ext cx="2958104" cy="52958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ru-RU" sz="2800" b="1" dirty="0">
                <a:solidFill>
                  <a:srgbClr val="FF0000"/>
                </a:solidFill>
                <a:ea typeface="+mj-ea"/>
                <a:cs typeface="Times New Roman" pitchFamily="18" charset="0"/>
              </a:rPr>
              <a:t>249 </a:t>
            </a:r>
            <a:r>
              <a:rPr lang="ru-RU" sz="2800" b="1" dirty="0" smtClean="0">
                <a:solidFill>
                  <a:srgbClr val="FF0000"/>
                </a:solidFill>
                <a:ea typeface="+mj-ea"/>
                <a:cs typeface="Times New Roman" pitchFamily="18" charset="0"/>
              </a:rPr>
              <a:t>810 человек</a:t>
            </a:r>
            <a:endParaRPr lang="ru-RU" sz="2800" b="1" dirty="0">
              <a:solidFill>
                <a:srgbClr val="FF0000"/>
              </a:solidFill>
              <a:ea typeface="+mj-ea"/>
              <a:cs typeface="Times New Roman" pitchFamily="18" charset="0"/>
            </a:endParaRPr>
          </a:p>
        </p:txBody>
      </p:sp>
      <p:sp>
        <p:nvSpPr>
          <p:cNvPr id="40" name="Выноска 1 (граница и черта) 39"/>
          <p:cNvSpPr/>
          <p:nvPr/>
        </p:nvSpPr>
        <p:spPr>
          <a:xfrm>
            <a:off x="6228183" y="4154371"/>
            <a:ext cx="2719141" cy="530558"/>
          </a:xfrm>
          <a:prstGeom prst="accentBorderCallout1">
            <a:avLst>
              <a:gd name="adj1" fmla="val 18750"/>
              <a:gd name="adj2" fmla="val -8333"/>
              <a:gd name="adj3" fmla="val -107195"/>
              <a:gd name="adj4" fmla="val -63381"/>
            </a:avLst>
          </a:prstGeom>
          <a:noFill/>
          <a:ln w="19050">
            <a:solidFill>
              <a:srgbClr val="0048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ts val="2100"/>
              </a:lnSpc>
            </a:pPr>
            <a:r>
              <a:rPr lang="ru-RU" dirty="0">
                <a:solidFill>
                  <a:schemeClr val="tx1"/>
                </a:solidFill>
                <a:cs typeface="Times New Roman" pitchFamily="18" charset="0"/>
              </a:rPr>
              <a:t>доля в Хабаровском крае 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18,</a:t>
            </a: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7</a:t>
            </a:r>
            <a:r>
              <a:rPr lang="ru-RU" sz="2800" b="1" dirty="0">
                <a:solidFill>
                  <a:srgbClr val="FF0000"/>
                </a:solidFill>
                <a:cs typeface="Times New Roman" pitchFamily="18" charset="0"/>
              </a:rPr>
              <a:t>%</a:t>
            </a:r>
          </a:p>
        </p:txBody>
      </p:sp>
      <p:sp>
        <p:nvSpPr>
          <p:cNvPr id="41" name="Подзаголовок 2"/>
          <p:cNvSpPr txBox="1">
            <a:spLocks/>
          </p:cNvSpPr>
          <p:nvPr/>
        </p:nvSpPr>
        <p:spPr>
          <a:xfrm>
            <a:off x="6872273" y="3152954"/>
            <a:ext cx="2075051" cy="478256"/>
          </a:xfrm>
          <a:prstGeom prst="rect">
            <a:avLst/>
          </a:prstGeom>
          <a:solidFill>
            <a:srgbClr val="004897"/>
          </a:solidFill>
        </p:spPr>
        <p:txBody>
          <a:bodyPr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r"/>
            <a:r>
              <a:rPr lang="ru-RU" sz="2000" dirty="0" smtClean="0"/>
              <a:t>Население</a:t>
            </a:r>
          </a:p>
          <a:p>
            <a:endParaRPr lang="ru-RU" sz="2000" dirty="0"/>
          </a:p>
        </p:txBody>
      </p:sp>
      <p:pic>
        <p:nvPicPr>
          <p:cNvPr id="42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6564" y="1627446"/>
            <a:ext cx="454737" cy="5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2378" y="3064552"/>
            <a:ext cx="454737" cy="571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22537">
            <a:off x="4807824" y="2488156"/>
            <a:ext cx="725046" cy="128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3877" y="3019150"/>
            <a:ext cx="360039" cy="354105"/>
          </a:xfrm>
          <a:prstGeom prst="rect">
            <a:avLst/>
          </a:prstGeom>
          <a:effectLst>
            <a:outerShdw blurRad="76200" dir="16200000" sx="105000" sy="105000" rotWithShape="0">
              <a:prstClr val="black">
                <a:alpha val="75000"/>
              </a:prst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619113" y="3350191"/>
            <a:ext cx="1590716" cy="1430113"/>
            <a:chOff x="3261022" y="3311064"/>
            <a:chExt cx="1590716" cy="1430113"/>
          </a:xfrm>
        </p:grpSpPr>
        <p:pic>
          <p:nvPicPr>
            <p:cNvPr id="40962" name="Picture 2" descr="http://s16.znimg.ru/1456219680/4ezsdowra5.png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1324" y="3311064"/>
              <a:ext cx="1430113" cy="1430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Подзаголовок 2"/>
            <p:cNvSpPr txBox="1">
              <a:spLocks/>
            </p:cNvSpPr>
            <p:nvPr/>
          </p:nvSpPr>
          <p:spPr>
            <a:xfrm>
              <a:off x="3261022" y="3605707"/>
              <a:ext cx="1590716" cy="70948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ru-RU" sz="1800" b="1" dirty="0" smtClean="0">
                  <a:solidFill>
                    <a:srgbClr val="FF0000"/>
                  </a:solidFill>
                  <a:cs typeface="Times New Roman" pitchFamily="18" charset="0"/>
                </a:rPr>
                <a:t>45,8%</a:t>
              </a:r>
            </a:p>
            <a:p>
              <a:pPr marL="0" indent="0" algn="ctr">
                <a:lnSpc>
                  <a:spcPts val="1700"/>
                </a:lnSpc>
                <a:spcBef>
                  <a:spcPts val="0"/>
                </a:spcBef>
                <a:buNone/>
              </a:pPr>
              <a:r>
                <a:rPr lang="ru-RU" sz="1800" b="1" dirty="0">
                  <a:solidFill>
                    <a:schemeClr val="bg1"/>
                  </a:solidFill>
                  <a:cs typeface="Times New Roman" pitchFamily="18" charset="0"/>
                </a:rPr>
                <a:t>д</a:t>
              </a:r>
              <a:r>
                <a:rPr lang="ru-RU" sz="1800" b="1" dirty="0" smtClean="0">
                  <a:solidFill>
                    <a:schemeClr val="bg1"/>
                  </a:solidFill>
                  <a:cs typeface="Times New Roman" pitchFamily="18" charset="0"/>
                </a:rPr>
                <a:t>ети и молодёжь</a:t>
              </a:r>
              <a:endParaRPr lang="ru-RU" sz="1800" b="1" dirty="0">
                <a:solidFill>
                  <a:schemeClr val="bg1"/>
                </a:solidFill>
                <a:cs typeface="Times New Roman" pitchFamily="18" charset="0"/>
              </a:endParaRPr>
            </a:p>
          </p:txBody>
        </p:sp>
      </p:grpSp>
      <p:pic>
        <p:nvPicPr>
          <p:cNvPr id="31746" name="Picture 2" descr="http://preobrprim.ru/upload/medialibrary/c4b/%D1%81%D0%B0%D0%BC%D0%BE%D0%BB%D0%B5%D1%82-%D0%B8%D0%BA%D0%BE%D0%BD%D0%BA%D0%B0.pn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0072BC"/>
              </a:clrFrom>
              <a:clrTo>
                <a:srgbClr val="0072B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25244">
            <a:off x="20038" y="4745736"/>
            <a:ext cx="392467" cy="3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85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6" name="Picture 10" descr="http://www.itmarketingconsultants.co.uk/wp-content/uploads/2014/10/gearin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5173595" cy="2371232"/>
          </a:xfrm>
          <a:prstGeom prst="rect">
            <a:avLst/>
          </a:prstGeom>
          <a:noFill/>
          <a:effectLst>
            <a:softEdge rad="889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3"/>
          <p:cNvSpPr txBox="1">
            <a:spLocks/>
          </p:cNvSpPr>
          <p:nvPr/>
        </p:nvSpPr>
        <p:spPr>
          <a:xfrm>
            <a:off x="0" y="185792"/>
            <a:ext cx="7236296" cy="558692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Почему город КОМСОМОЛЬСК-НА-АМУРЕ?</a:t>
            </a: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0888" y="1712632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1932‑1940</a:t>
            </a:r>
          </a:p>
        </p:txBody>
      </p:sp>
      <p:sp>
        <p:nvSpPr>
          <p:cNvPr id="26" name="Подзаголовок 2"/>
          <p:cNvSpPr txBox="1">
            <a:spLocks/>
          </p:cNvSpPr>
          <p:nvPr/>
        </p:nvSpPr>
        <p:spPr>
          <a:xfrm>
            <a:off x="251873" y="2745740"/>
            <a:ext cx="1281288" cy="31881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>
                <a:solidFill>
                  <a:schemeClr val="bg1"/>
                </a:solidFill>
                <a:cs typeface="Times New Roman" pitchFamily="18" charset="0"/>
              </a:rPr>
              <a:t>Москва</a:t>
            </a:r>
          </a:p>
        </p:txBody>
      </p:sp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2209829" y="3196203"/>
            <a:ext cx="2943748" cy="3917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 smtClean="0">
                <a:solidFill>
                  <a:schemeClr val="bg1"/>
                </a:solidFill>
                <a:cs typeface="Times New Roman" pitchFamily="18" charset="0"/>
              </a:rPr>
              <a:t>Комсомольск-на-Амуре</a:t>
            </a:r>
            <a:endParaRPr lang="ru-RU" sz="2000" b="1" u="sng" dirty="0">
              <a:solidFill>
                <a:schemeClr val="bg1"/>
              </a:solidFill>
              <a:cs typeface="Times New Roman" pitchFamily="18" charset="0"/>
            </a:endParaRPr>
          </a:p>
        </p:txBody>
      </p:sp>
      <p:pic>
        <p:nvPicPr>
          <p:cNvPr id="47" name="Picture 4" descr="http://static.freepik.com/free-photo/airplane_318-8967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" y="3006324"/>
            <a:ext cx="692248" cy="5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http://www.4windowsphone.com/data/programs/images/e4cd5253-561a-4c5f-a769-28416c394e5e_27432.pn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" y="3804828"/>
            <a:ext cx="700121" cy="52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4" descr="http://i.gtsinco.com/u/d6/e05d16c93011e3980aced33f19a22d/-/Flaticon_1828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818" y="2234707"/>
            <a:ext cx="705521" cy="75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8" descr="http://www.flaticon.com/png/512/47430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481" y="4697025"/>
            <a:ext cx="585956" cy="4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 descr="http://preview.cutcaster.com/903629499-Oil-pipeline.jpg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32" y="4478680"/>
            <a:ext cx="753143" cy="63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одзаголовок 2"/>
          <p:cNvSpPr txBox="1">
            <a:spLocks/>
          </p:cNvSpPr>
          <p:nvPr/>
        </p:nvSpPr>
        <p:spPr>
          <a:xfrm>
            <a:off x="5475985" y="891928"/>
            <a:ext cx="3668016" cy="698067"/>
          </a:xfrm>
          <a:prstGeom prst="rect">
            <a:avLst/>
          </a:prstGeom>
          <a:solidFill>
            <a:srgbClr val="004897"/>
          </a:solidFill>
        </p:spPr>
        <p:txBody>
          <a:bodyPr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ru-RU" dirty="0" smtClean="0">
                <a:solidFill>
                  <a:srgbClr val="FFFF66"/>
                </a:solidFill>
              </a:rPr>
              <a:t>МОЩНЫЙ</a:t>
            </a:r>
            <a:r>
              <a:rPr lang="ru-RU" sz="2000" dirty="0" smtClean="0">
                <a:solidFill>
                  <a:srgbClr val="FFFF66"/>
                </a:solidFill>
              </a:rPr>
              <a:t> </a:t>
            </a:r>
            <a:r>
              <a:rPr lang="ru-RU" sz="2000" dirty="0" smtClean="0"/>
              <a:t>промышленный потенциал</a:t>
            </a:r>
          </a:p>
          <a:p>
            <a:endParaRPr lang="ru-RU" sz="2000" dirty="0"/>
          </a:p>
        </p:txBody>
      </p:sp>
      <p:sp>
        <p:nvSpPr>
          <p:cNvPr id="57" name="Подзаголовок 2"/>
          <p:cNvSpPr txBox="1">
            <a:spLocks/>
          </p:cNvSpPr>
          <p:nvPr/>
        </p:nvSpPr>
        <p:spPr>
          <a:xfrm>
            <a:off x="4865261" y="2550177"/>
            <a:ext cx="3422546" cy="698067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ru-RU" sz="2000" dirty="0" smtClean="0">
                <a:solidFill>
                  <a:srgbClr val="004692"/>
                </a:solidFill>
              </a:rPr>
              <a:t>Высококвалифицированные специалисты</a:t>
            </a:r>
          </a:p>
          <a:p>
            <a:endParaRPr lang="ru-RU" sz="2000" dirty="0"/>
          </a:p>
        </p:txBody>
      </p:sp>
      <p:pic>
        <p:nvPicPr>
          <p:cNvPr id="39942" name="Picture 6" descr="http://vinur.com.ua/images/Service/xObsluzhivanie-remont-People.png.pagespeed.ic.bXAqcM6vv4.png"/>
          <p:cNvPicPr>
            <a:picLocks noChangeAspect="1" noChangeArrowheads="1"/>
          </p:cNvPicPr>
          <p:nvPr/>
        </p:nvPicPr>
        <p:blipFill>
          <a:blip r:embed="rId8" cstate="screen">
            <a:biLevel thresh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170" y="2410699"/>
            <a:ext cx="877268" cy="877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одзаголовок 2"/>
          <p:cNvSpPr txBox="1">
            <a:spLocks/>
          </p:cNvSpPr>
          <p:nvPr/>
        </p:nvSpPr>
        <p:spPr>
          <a:xfrm>
            <a:off x="-1" y="1622841"/>
            <a:ext cx="4162576" cy="466670"/>
          </a:xfrm>
          <a:prstGeom prst="rect">
            <a:avLst/>
          </a:prstGeom>
          <a:solidFill>
            <a:srgbClr val="004897"/>
          </a:solidFill>
        </p:spPr>
        <p:txBody>
          <a:bodyPr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FFFF66"/>
                </a:solidFill>
              </a:rPr>
              <a:t>ТРАНСПОРТНАЯ </a:t>
            </a:r>
            <a:r>
              <a:rPr lang="ru-RU" sz="2000" dirty="0" smtClean="0"/>
              <a:t>инфраструктура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79506" y="4697025"/>
            <a:ext cx="7368958" cy="348813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4692"/>
                </a:solidFill>
                <a:cs typeface="Times New Roman" pitchFamily="18" charset="0"/>
              </a:rPr>
              <a:t>Нефтепровод/газопровод </a:t>
            </a:r>
            <a:r>
              <a:rPr lang="ru-RU" sz="2000" dirty="0" smtClean="0">
                <a:cs typeface="Times New Roman" pitchFamily="18" charset="0"/>
              </a:rPr>
              <a:t>«</a:t>
            </a:r>
            <a:r>
              <a:rPr lang="ru-RU" sz="2000" dirty="0">
                <a:cs typeface="Times New Roman" pitchFamily="18" charset="0"/>
              </a:rPr>
              <a:t>Оха – Комсомольск-на-Амуре</a:t>
            </a:r>
            <a:r>
              <a:rPr lang="ru-RU" sz="2000" dirty="0" smtClean="0">
                <a:cs typeface="Times New Roman" pitchFamily="18" charset="0"/>
              </a:rPr>
              <a:t>»</a:t>
            </a:r>
            <a:endParaRPr lang="ru-RU" sz="2000" dirty="0"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36793" y="2307408"/>
            <a:ext cx="4058831" cy="605294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4692"/>
                </a:solidFill>
                <a:cs typeface="Times New Roman" pitchFamily="18" charset="0"/>
              </a:rPr>
              <a:t>Речной порт </a:t>
            </a:r>
            <a:r>
              <a:rPr lang="ru-RU" sz="2400" dirty="0">
                <a:solidFill>
                  <a:srgbClr val="004692"/>
                </a:solidFill>
                <a:cs typeface="Times New Roman" pitchFamily="18" charset="0"/>
              </a:rPr>
              <a:t>– </a:t>
            </a:r>
            <a:endParaRPr lang="ru-RU" sz="2400" dirty="0" smtClean="0">
              <a:solidFill>
                <a:srgbClr val="004692"/>
              </a:solidFill>
              <a:cs typeface="Times New Roman" pitchFamily="18" charset="0"/>
            </a:endParaRP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 smtClean="0">
                <a:cs typeface="Times New Roman" pitchFamily="18" charset="0"/>
              </a:rPr>
              <a:t>второй </a:t>
            </a:r>
            <a:r>
              <a:rPr lang="ru-RU" sz="2000" dirty="0">
                <a:cs typeface="Times New Roman" pitchFamily="18" charset="0"/>
              </a:rPr>
              <a:t>по грузообороту на Амуре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7301" y="3118799"/>
            <a:ext cx="4813585" cy="605294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4692"/>
                </a:solidFill>
                <a:cs typeface="Times New Roman" pitchFamily="18" charset="0"/>
              </a:rPr>
              <a:t>Аэропорт</a:t>
            </a:r>
            <a:r>
              <a:rPr lang="ru-RU" sz="2000" dirty="0" smtClean="0">
                <a:solidFill>
                  <a:srgbClr val="004692"/>
                </a:solidFill>
                <a:cs typeface="Times New Roman" pitchFamily="18" charset="0"/>
              </a:rPr>
              <a:t> </a:t>
            </a:r>
            <a:r>
              <a:rPr lang="ru-RU" sz="2000" dirty="0">
                <a:cs typeface="Times New Roman" pitchFamily="18" charset="0"/>
              </a:rPr>
              <a:t>обслуживает воздушные суда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cs typeface="Times New Roman" pitchFamily="18" charset="0"/>
              </a:rPr>
              <a:t>дальней и малой авиации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2509" y="3809599"/>
            <a:ext cx="5070455" cy="605294"/>
          </a:xfrm>
          <a:prstGeom prst="rect">
            <a:avLst/>
          </a:prstGeom>
          <a:ln w="19050">
            <a:noFill/>
            <a:prstDash val="dash"/>
          </a:ln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004692"/>
                </a:solidFill>
                <a:cs typeface="Times New Roman" pitchFamily="18" charset="0"/>
              </a:rPr>
              <a:t>Две железнодорожные магистрали </a:t>
            </a:r>
          </a:p>
          <a:p>
            <a:pPr marL="0" indent="0">
              <a:lnSpc>
                <a:spcPts val="2000"/>
              </a:lnSpc>
              <a:spcBef>
                <a:spcPts val="0"/>
              </a:spcBef>
              <a:buNone/>
            </a:pPr>
            <a:r>
              <a:rPr lang="ru-RU" sz="2000" dirty="0">
                <a:cs typeface="Times New Roman" pitchFamily="18" charset="0"/>
              </a:rPr>
              <a:t>(БАМ, </a:t>
            </a:r>
            <a:r>
              <a:rPr lang="ru-RU" sz="2000" dirty="0" smtClean="0">
                <a:cs typeface="Times New Roman" pitchFamily="18" charset="0"/>
              </a:rPr>
              <a:t>Транссиб)</a:t>
            </a:r>
          </a:p>
        </p:txBody>
      </p:sp>
      <p:pic>
        <p:nvPicPr>
          <p:cNvPr id="62" name="Picture 10" descr="http://www.itmarketingconsultants.co.uk/wp-content/uploads/2014/10/gearing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3595" y="3118800"/>
            <a:ext cx="3970406" cy="1695902"/>
          </a:xfrm>
          <a:prstGeom prst="rect">
            <a:avLst/>
          </a:prstGeom>
          <a:noFill/>
          <a:effectLst>
            <a:softEdge rad="698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1984" y="744484"/>
            <a:ext cx="824001" cy="103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://www.clipartkid.com/images/840/information-technology-clipart-cliparts-co-oZ9m5p-clipart.pn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biLevel thresh="2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2964" y="3169300"/>
            <a:ext cx="949275" cy="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одзаголовок 2"/>
          <p:cNvSpPr txBox="1">
            <a:spLocks/>
          </p:cNvSpPr>
          <p:nvPr/>
        </p:nvSpPr>
        <p:spPr>
          <a:xfrm>
            <a:off x="6732240" y="3314816"/>
            <a:ext cx="2232248" cy="698067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l">
              <a:lnSpc>
                <a:spcPts val="2000"/>
              </a:lnSpc>
            </a:pPr>
            <a:r>
              <a:rPr lang="ru-RU" sz="2000" dirty="0" smtClean="0">
                <a:solidFill>
                  <a:srgbClr val="004692"/>
                </a:solidFill>
              </a:rPr>
              <a:t>Инновационные технологий</a:t>
            </a:r>
          </a:p>
          <a:p>
            <a:endParaRPr lang="ru-RU" sz="2000" dirty="0"/>
          </a:p>
        </p:txBody>
      </p:sp>
      <p:sp>
        <p:nvSpPr>
          <p:cNvPr id="30" name="Подзаголовок 2"/>
          <p:cNvSpPr txBox="1">
            <a:spLocks/>
          </p:cNvSpPr>
          <p:nvPr/>
        </p:nvSpPr>
        <p:spPr>
          <a:xfrm>
            <a:off x="5602773" y="1779662"/>
            <a:ext cx="3422546" cy="698067"/>
          </a:xfrm>
          <a:prstGeom prst="rect">
            <a:avLst/>
          </a:prstGeom>
          <a:noFill/>
        </p:spPr>
        <p:txBody>
          <a:bodyPr>
            <a:noAutofit/>
          </a:bodyPr>
          <a:lstStyle>
            <a:defPPr>
              <a:defRPr lang="ru-RU"/>
            </a:defPPr>
            <a:lvl1pPr marL="0" indent="0" algn="ctr" defTabSz="91440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  <a:latin typeface="+mn-lt"/>
                <a:ea typeface="+mj-ea"/>
                <a:cs typeface="Times New Roman" pitchFamily="18" charset="0"/>
              </a:defRPr>
            </a:lvl1pPr>
            <a:lvl2pPr marL="742950" indent="-28575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+mn-lt"/>
                <a:cs typeface="+mn-cs"/>
              </a:defRPr>
            </a:lvl2pPr>
            <a:lvl3pPr marL="11430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+mn-lt"/>
                <a:cs typeface="+mn-cs"/>
              </a:defRPr>
            </a:lvl3pPr>
            <a:lvl4pPr marL="16002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+mn-lt"/>
                <a:cs typeface="+mn-cs"/>
              </a:defRPr>
            </a:lvl4pPr>
            <a:lvl5pPr marL="2057400" indent="-228600" defTabSz="91440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+mn-lt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pPr algn="r">
              <a:lnSpc>
                <a:spcPts val="2000"/>
              </a:lnSpc>
            </a:pPr>
            <a:r>
              <a:rPr lang="ru-RU" sz="2000" dirty="0" smtClean="0">
                <a:solidFill>
                  <a:srgbClr val="004692"/>
                </a:solidFill>
              </a:rPr>
              <a:t>Высокотехнологичное производство</a:t>
            </a:r>
            <a:endParaRPr lang="ru-RU" sz="2000" dirty="0"/>
          </a:p>
        </p:txBody>
      </p:sp>
      <p:pic>
        <p:nvPicPr>
          <p:cNvPr id="34" name="Picture 11" descr="\\Mejdunarotd\новая папка\Презентация ХК в ТПП\производство.jpg"/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6687" y="1584519"/>
            <a:ext cx="800500" cy="85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99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2209829" y="3196203"/>
            <a:ext cx="2943748" cy="3917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 smtClean="0">
                <a:solidFill>
                  <a:schemeClr val="bg1"/>
                </a:solidFill>
                <a:cs typeface="Times New Roman" pitchFamily="18" charset="0"/>
              </a:rPr>
              <a:t>Комсомольск-на-Амуре</a:t>
            </a:r>
            <a:endParaRPr lang="ru-RU" sz="2000" b="1" u="sng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0" y="-3166"/>
            <a:ext cx="9144000" cy="702708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– развивающийся город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786908542"/>
              </p:ext>
            </p:extLst>
          </p:nvPr>
        </p:nvGraphicFramePr>
        <p:xfrm>
          <a:off x="0" y="1588578"/>
          <a:ext cx="4032920" cy="1999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248908646"/>
              </p:ext>
            </p:extLst>
          </p:nvPr>
        </p:nvGraphicFramePr>
        <p:xfrm>
          <a:off x="5399585" y="1434430"/>
          <a:ext cx="3744415" cy="2150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652120" y="883451"/>
            <a:ext cx="3229150" cy="557204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ОБЪЁМ ПРОМЫШЛЕННОГО производства, </a:t>
            </a:r>
            <a:r>
              <a:rPr lang="ru-RU" sz="2000" dirty="0">
                <a:solidFill>
                  <a:schemeClr val="bg1"/>
                </a:solidFill>
              </a:rPr>
              <a:t>млрд руб.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6247" y="892695"/>
            <a:ext cx="3229150" cy="564001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ОБЩИЙ ОБОРОТ товаров </a:t>
            </a:r>
            <a:r>
              <a:rPr lang="ru-RU" sz="2000" b="1" dirty="0">
                <a:solidFill>
                  <a:schemeClr val="bg1"/>
                </a:solidFill>
              </a:rPr>
              <a:t>и </a:t>
            </a:r>
            <a:r>
              <a:rPr lang="ru-RU" sz="2000" b="1" dirty="0" smtClean="0">
                <a:solidFill>
                  <a:schemeClr val="bg1"/>
                </a:solidFill>
              </a:rPr>
              <a:t>услуг, </a:t>
            </a:r>
            <a:r>
              <a:rPr lang="ru-RU" sz="2000" dirty="0" smtClean="0">
                <a:solidFill>
                  <a:schemeClr val="bg1"/>
                </a:solidFill>
              </a:rPr>
              <a:t>млрд </a:t>
            </a:r>
            <a:r>
              <a:rPr lang="ru-RU" sz="2000" dirty="0">
                <a:solidFill>
                  <a:schemeClr val="bg1"/>
                </a:solidFill>
              </a:rPr>
              <a:t>руб.</a:t>
            </a:r>
          </a:p>
        </p:txBody>
      </p:sp>
      <p:pic>
        <p:nvPicPr>
          <p:cNvPr id="31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6734"/>
            <a:ext cx="746247" cy="93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608004" y="4000496"/>
            <a:ext cx="45359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n-lt"/>
              </a:rPr>
              <a:t>Комсомольск-на-Амуре –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456,1 тыс. руб.</a:t>
            </a:r>
          </a:p>
          <a:p>
            <a:r>
              <a:rPr lang="ru-RU" b="1" dirty="0" smtClean="0">
                <a:latin typeface="+mn-lt"/>
              </a:rPr>
              <a:t>Хабаровский край – 235,1 тыс. руб.</a:t>
            </a:r>
          </a:p>
          <a:p>
            <a:r>
              <a:rPr lang="ru-RU" b="1" dirty="0" smtClean="0">
                <a:latin typeface="+mn-lt"/>
              </a:rPr>
              <a:t>Российская Федерация – 345,9 тыс. руб.</a:t>
            </a:r>
            <a:endParaRPr lang="ru-RU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001457"/>
            <a:ext cx="4296619" cy="1015663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ОБЪЁМ ОТГРУЖЕННЫХ ТОВАРОВ </a:t>
            </a:r>
            <a:r>
              <a:rPr lang="ru-RU" dirty="0" smtClean="0">
                <a:solidFill>
                  <a:schemeClr val="bg1"/>
                </a:solidFill>
              </a:rPr>
              <a:t>собственного </a:t>
            </a:r>
            <a:r>
              <a:rPr lang="ru-RU" dirty="0">
                <a:solidFill>
                  <a:schemeClr val="bg1"/>
                </a:solidFill>
              </a:rPr>
              <a:t>производства, выполненных работ и услуг </a:t>
            </a:r>
            <a:r>
              <a:rPr lang="ru-RU" b="1" dirty="0" smtClean="0">
                <a:solidFill>
                  <a:schemeClr val="bg1"/>
                </a:solidFill>
              </a:rPr>
              <a:t>В РАСЧЁТЕ НА ДУШУ НАСЕЛЕНИЯ </a:t>
            </a:r>
            <a:r>
              <a:rPr lang="ru-RU" sz="1600" dirty="0" smtClean="0">
                <a:solidFill>
                  <a:schemeClr val="bg1"/>
                </a:solidFill>
              </a:rPr>
              <a:t>(01.01.2017)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851921" y="1571926"/>
            <a:ext cx="4320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+mn-lt"/>
              </a:rPr>
              <a:t>X</a:t>
            </a:r>
            <a:endParaRPr lang="ru-RU" sz="28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0736" name="Picture 16" descr="http://img.alibaba.com/kf/HTB15X7zIpXXXXXiXXXXq6xXFXXXH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2F0F3"/>
              </a:clrFrom>
              <a:clrTo>
                <a:srgbClr val="F2F0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0911" y="1139690"/>
            <a:ext cx="1127193" cy="144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4097916" y="1434748"/>
            <a:ext cx="866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+mn-lt"/>
              </a:rPr>
              <a:t>1,8</a:t>
            </a:r>
            <a:endParaRPr lang="ru-RU" sz="4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851921" y="2606445"/>
            <a:ext cx="1512167" cy="693908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800"/>
              </a:lnSpc>
            </a:pPr>
            <a:r>
              <a:rPr lang="ru-RU" sz="2200" b="1" dirty="0" smtClean="0">
                <a:solidFill>
                  <a:schemeClr val="bg1"/>
                </a:solidFill>
              </a:rPr>
              <a:t>за 5 лет</a:t>
            </a:r>
          </a:p>
          <a:p>
            <a:pPr algn="ctr">
              <a:lnSpc>
                <a:spcPts val="1800"/>
              </a:lnSpc>
            </a:pPr>
            <a:r>
              <a:rPr lang="ru-RU" sz="2200" dirty="0" smtClean="0">
                <a:solidFill>
                  <a:schemeClr val="bg1"/>
                </a:solidFill>
              </a:rPr>
              <a:t>в среднем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232" y="4131932"/>
            <a:ext cx="382608" cy="75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2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4" name="Подзаголовок 2"/>
          <p:cNvSpPr txBox="1">
            <a:spLocks/>
          </p:cNvSpPr>
          <p:nvPr/>
        </p:nvSpPr>
        <p:spPr>
          <a:xfrm>
            <a:off x="2209829" y="3196203"/>
            <a:ext cx="2943748" cy="39175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000" b="1" u="sng" dirty="0" smtClean="0">
                <a:solidFill>
                  <a:schemeClr val="bg1"/>
                </a:solidFill>
                <a:cs typeface="Times New Roman" pitchFamily="18" charset="0"/>
              </a:rPr>
              <a:t>Комсомольск-на-Амуре</a:t>
            </a:r>
            <a:endParaRPr lang="ru-RU" sz="2000" b="1" u="sng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0" name="Text Placeholder 3"/>
          <p:cNvSpPr txBox="1">
            <a:spLocks/>
          </p:cNvSpPr>
          <p:nvPr/>
        </p:nvSpPr>
        <p:spPr>
          <a:xfrm>
            <a:off x="0" y="-3166"/>
            <a:ext cx="9144000" cy="702708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– промышленный город </a:t>
            </a:r>
          </a:p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4063642628"/>
              </p:ext>
            </p:extLst>
          </p:nvPr>
        </p:nvGraphicFramePr>
        <p:xfrm>
          <a:off x="21788" y="1600148"/>
          <a:ext cx="4608512" cy="350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4099860184"/>
              </p:ext>
            </p:extLst>
          </p:nvPr>
        </p:nvGraphicFramePr>
        <p:xfrm>
          <a:off x="4977713" y="1522140"/>
          <a:ext cx="3960441" cy="1869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259632" y="980361"/>
            <a:ext cx="3059832" cy="557204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ОТРАСЛЕВАЯ СТРУКТУРА экономики </a:t>
            </a:r>
            <a:r>
              <a:rPr lang="ru-RU" dirty="0" smtClean="0">
                <a:solidFill>
                  <a:schemeClr val="bg1"/>
                </a:solidFill>
              </a:rPr>
              <a:t>(2016 г.)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95300" y="975866"/>
            <a:ext cx="3725269" cy="557204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ИНДЕКС ПРОМЫШЛЕННОГО производства </a:t>
            </a:r>
            <a:r>
              <a:rPr lang="ru-RU" dirty="0" smtClean="0">
                <a:solidFill>
                  <a:schemeClr val="bg1"/>
                </a:solidFill>
              </a:rPr>
              <a:t>(2016 г.)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375" y="2121005"/>
            <a:ext cx="2218362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bg1"/>
                </a:solidFill>
              </a:rPr>
              <a:t>Обрабатывающие </a:t>
            </a:r>
            <a:r>
              <a:rPr lang="ru-RU" sz="1600" b="1" dirty="0" smtClean="0">
                <a:solidFill>
                  <a:schemeClr val="bg1"/>
                </a:solidFill>
              </a:rPr>
              <a:t>производства – 70</a:t>
            </a:r>
            <a:r>
              <a:rPr lang="ru-RU" sz="16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48685" y="2530779"/>
            <a:ext cx="1915149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Стр</a:t>
            </a:r>
            <a:r>
              <a:rPr lang="ru-RU" sz="1600" b="1" dirty="0" smtClean="0">
                <a:solidFill>
                  <a:srgbClr val="004897"/>
                </a:solidFill>
              </a:rPr>
              <a:t>оительство – 4</a:t>
            </a:r>
            <a:r>
              <a:rPr lang="ru-RU" sz="1600" b="1" dirty="0">
                <a:solidFill>
                  <a:srgbClr val="004897"/>
                </a:solidFill>
              </a:rPr>
              <a:t>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40092" y="3015687"/>
            <a:ext cx="2270600" cy="451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>
                <a:solidFill>
                  <a:schemeClr val="bg1"/>
                </a:solidFill>
              </a:rPr>
              <a:t>Оптов</a:t>
            </a:r>
            <a:r>
              <a:rPr lang="ru-RU" sz="1600" b="1" dirty="0">
                <a:solidFill>
                  <a:srgbClr val="004897"/>
                </a:solidFill>
              </a:rPr>
              <a:t>ая и розничная </a:t>
            </a:r>
            <a:r>
              <a:rPr lang="ru-RU" sz="1600" b="1" dirty="0" smtClean="0">
                <a:solidFill>
                  <a:schemeClr val="bg1"/>
                </a:solidFill>
              </a:rPr>
              <a:t>тор</a:t>
            </a:r>
            <a:r>
              <a:rPr lang="ru-RU" sz="1600" b="1" dirty="0" smtClean="0">
                <a:solidFill>
                  <a:srgbClr val="004897"/>
                </a:solidFill>
              </a:rPr>
              <a:t>говля – 14</a:t>
            </a:r>
            <a:r>
              <a:rPr lang="ru-RU" sz="1600" b="1" dirty="0">
                <a:solidFill>
                  <a:srgbClr val="004897"/>
                </a:solidFill>
              </a:rPr>
              <a:t>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87147" y="4037773"/>
            <a:ext cx="2257696" cy="271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>
                <a:solidFill>
                  <a:schemeClr val="bg1"/>
                </a:solidFill>
              </a:rPr>
              <a:t>Трансп</a:t>
            </a:r>
            <a:r>
              <a:rPr lang="ru-RU" sz="1600" b="1" dirty="0">
                <a:solidFill>
                  <a:srgbClr val="004897"/>
                </a:solidFill>
              </a:rPr>
              <a:t>орт и </a:t>
            </a:r>
            <a:r>
              <a:rPr lang="ru-RU" sz="1600" b="1" dirty="0" smtClean="0">
                <a:solidFill>
                  <a:srgbClr val="004897"/>
                </a:solidFill>
              </a:rPr>
              <a:t>связь – 7</a:t>
            </a:r>
            <a:r>
              <a:rPr lang="ru-RU" sz="1600" b="1" dirty="0">
                <a:solidFill>
                  <a:srgbClr val="004897"/>
                </a:solidFill>
              </a:rPr>
              <a:t>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21643" y="4689593"/>
            <a:ext cx="2487348" cy="453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>
                <a:solidFill>
                  <a:srgbClr val="004897"/>
                </a:solidFill>
              </a:rPr>
              <a:t>Предприятия </a:t>
            </a:r>
            <a:r>
              <a:rPr lang="ru-RU" sz="1600" b="1" dirty="0" smtClean="0">
                <a:solidFill>
                  <a:srgbClr val="004897"/>
                </a:solidFill>
              </a:rPr>
              <a:t>ЖКХ и прочие отрасли – 5%</a:t>
            </a:r>
            <a:endParaRPr lang="ru-RU" sz="1600" b="1" dirty="0">
              <a:solidFill>
                <a:srgbClr val="004897"/>
              </a:solidFill>
            </a:endParaRPr>
          </a:p>
        </p:txBody>
      </p:sp>
      <p:pic>
        <p:nvPicPr>
          <p:cNvPr id="31746" name="Picture 2" descr="Флаг Комсомольска-на-Амуре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320" y="2865133"/>
            <a:ext cx="447768" cy="299926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Flag of Russia.sv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319" y="1950548"/>
            <a:ext cx="447768" cy="29851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Flag of Khabarovsk Krai.sv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6318" y="2393806"/>
            <a:ext cx="447769" cy="30134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211960" y="3455154"/>
            <a:ext cx="4932040" cy="323165"/>
          </a:xfrm>
          <a:prstGeom prst="rect">
            <a:avLst/>
          </a:prstGeom>
          <a:solidFill>
            <a:srgbClr val="004897"/>
          </a:solidFill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РАЗМЕР среднемесячной ЗАРАБОТНОЙ ПЛАТЫ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73138" y="3835154"/>
            <a:ext cx="427086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+mn-lt"/>
              </a:rPr>
              <a:t>Комсомольск-на-Амуре –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41,2 тыс. руб.</a:t>
            </a:r>
          </a:p>
          <a:p>
            <a:r>
              <a:rPr lang="ru-RU" b="1" dirty="0" smtClean="0">
                <a:latin typeface="+mn-lt"/>
              </a:rPr>
              <a:t>Российская Федерация – </a:t>
            </a:r>
            <a:r>
              <a:rPr lang="ru-RU" b="1" dirty="0" smtClean="0"/>
              <a:t>36,5 </a:t>
            </a:r>
            <a:r>
              <a:rPr lang="ru-RU" b="1" dirty="0"/>
              <a:t>тыс. руб</a:t>
            </a:r>
            <a:r>
              <a:rPr lang="ru-RU" b="1" dirty="0" smtClean="0"/>
              <a:t>.</a:t>
            </a:r>
            <a:endParaRPr lang="ru-RU" b="1" dirty="0">
              <a:latin typeface="+mn-lt"/>
            </a:endParaRPr>
          </a:p>
        </p:txBody>
      </p:sp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843" y="3838823"/>
            <a:ext cx="328295" cy="64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15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bg1">
                <a:lumMod val="95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663"/>
          <a:stretch/>
        </p:blipFill>
        <p:spPr bwMode="auto">
          <a:xfrm>
            <a:off x="5162654" y="1069236"/>
            <a:ext cx="2100138" cy="19425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с одним скругленным углом 33"/>
          <p:cNvSpPr/>
          <p:nvPr/>
        </p:nvSpPr>
        <p:spPr>
          <a:xfrm rot="5400000">
            <a:off x="3698481" y="668288"/>
            <a:ext cx="1169802" cy="2161411"/>
          </a:xfrm>
          <a:prstGeom prst="round1Rect">
            <a:avLst/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73901" tIns="36950" rIns="73901" bIns="36950"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5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3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4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19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2" name="Picture 4" descr="http://skyships.ru/wp-content/uploads/2016/06/ua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2878" y="4070519"/>
            <a:ext cx="2088602" cy="108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http://novayasamara.ru/wp-content/uploads/2016/05/1458919945_gazpram-23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642" y="3295542"/>
            <a:ext cx="1526840" cy="77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http://dpon.ru/media/article/904_them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0251" y="2912833"/>
            <a:ext cx="1513838" cy="847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Placeholder 3"/>
          <p:cNvSpPr txBox="1">
            <a:spLocks/>
          </p:cNvSpPr>
          <p:nvPr/>
        </p:nvSpPr>
        <p:spPr>
          <a:xfrm>
            <a:off x="0" y="-3166"/>
            <a:ext cx="9144000" cy="984910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b="1" dirty="0">
                <a:solidFill>
                  <a:schemeClr val="bg1"/>
                </a:solidFill>
              </a:rPr>
              <a:t>ОТРАСЛЕВАЯ СТРУКТУРА ПРОМЫШЛЕННОСТИ </a:t>
            </a:r>
            <a:r>
              <a:rPr lang="ru-RU" altLang="ru-RU" b="1" dirty="0" smtClean="0">
                <a:solidFill>
                  <a:schemeClr val="bg1"/>
                </a:solidFill>
              </a:rPr>
              <a:t>города КОМСОМОЛЬСКА-НА-АМУРЕ</a:t>
            </a:r>
            <a:endParaRPr lang="ru-RU" altLang="ru-RU" sz="1400" b="1" dirty="0" smtClean="0">
              <a:solidFill>
                <a:schemeClr val="bg1"/>
              </a:solidFill>
            </a:endParaRPr>
          </a:p>
        </p:txBody>
      </p:sp>
      <p:sp>
        <p:nvSpPr>
          <p:cNvPr id="69" name="Oval 31"/>
          <p:cNvSpPr/>
          <p:nvPr/>
        </p:nvSpPr>
        <p:spPr>
          <a:xfrm>
            <a:off x="162571" y="3154583"/>
            <a:ext cx="1859725" cy="12192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scene3d>
            <a:camera prst="isometricOffAxis2Top"/>
            <a:lightRig rig="threePt" dir="t"/>
          </a:scene3d>
          <a:sp3d extrusionH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Прямоугольник с одним скругленным углом 27"/>
          <p:cNvSpPr/>
          <p:nvPr/>
        </p:nvSpPr>
        <p:spPr>
          <a:xfrm rot="10800000">
            <a:off x="132641" y="1164093"/>
            <a:ext cx="2748950" cy="3626488"/>
          </a:xfrm>
          <a:prstGeom prst="round1Rect">
            <a:avLst/>
          </a:prstGeom>
          <a:solidFill>
            <a:srgbClr val="004897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73901" tIns="36950" rIns="73901" bIns="36950"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5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3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4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19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6200000">
            <a:off x="-1239392" y="2674579"/>
            <a:ext cx="3578175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Производство </a:t>
            </a:r>
            <a:r>
              <a:rPr lang="ru-RU" b="1" dirty="0" smtClean="0">
                <a:solidFill>
                  <a:schemeClr val="bg1"/>
                </a:solidFill>
              </a:rPr>
              <a:t>транспортных </a:t>
            </a:r>
            <a:r>
              <a:rPr lang="ru-RU" b="1" dirty="0">
                <a:solidFill>
                  <a:schemeClr val="bg1"/>
                </a:solidFill>
              </a:rPr>
              <a:t>средств, машин и оборудования</a:t>
            </a:r>
          </a:p>
        </p:txBody>
      </p:sp>
      <p:pic>
        <p:nvPicPr>
          <p:cNvPr id="31" name="Picture 2" descr="https://upload.wikimedia.org/wikipedia/commons/thumb/5/50/INS_Chakra_SSN_attribute_Ajai_Shukla.jpg/1280px-INS_Chakra_SSN_attribute_Ajai_Shukla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1927" y="2258274"/>
            <a:ext cx="1460124" cy="14381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654" y="3794767"/>
            <a:ext cx="3017266" cy="92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Прямоугольник 81"/>
          <p:cNvSpPr/>
          <p:nvPr/>
        </p:nvSpPr>
        <p:spPr>
          <a:xfrm>
            <a:off x="766267" y="2815754"/>
            <a:ext cx="80691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76%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207965" y="1191789"/>
            <a:ext cx="2160240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Производство нефтепродуктов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340379" y="1878903"/>
            <a:ext cx="1591661" cy="3602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800" b="1" dirty="0" smtClean="0">
                <a:solidFill>
                  <a:schemeClr val="bg1"/>
                </a:solidFill>
              </a:rPr>
              <a:t>13%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32780" name="Picture 12" descr="https://yt3.ggpht.com/-B-8dYMo4MZQ/AAAAAAAAAAI/AAAAAAAAAAA/4v7-dlu6F_w/s900-c-k-no-mo-rj-c0xffffff/photo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592" y="2552949"/>
            <a:ext cx="917575" cy="91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с одним скругленным углом 36"/>
          <p:cNvSpPr/>
          <p:nvPr/>
        </p:nvSpPr>
        <p:spPr>
          <a:xfrm rot="10800000">
            <a:off x="7373987" y="1191789"/>
            <a:ext cx="1543619" cy="3626488"/>
          </a:xfrm>
          <a:prstGeom prst="round1Rect">
            <a:avLst/>
          </a:prstGeom>
          <a:solidFill>
            <a:srgbClr val="FF0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73901" tIns="36950" rIns="73901" bIns="36950" rtlCol="0" anchor="ctr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6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59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51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43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34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719" algn="l" defTabSz="914179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74"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z="2100">
              <a:solidFill>
                <a:prstClr val="white"/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 rot="16200000">
            <a:off x="6715994" y="2104983"/>
            <a:ext cx="2173876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b="1" dirty="0">
                <a:solidFill>
                  <a:schemeClr val="bg1"/>
                </a:solidFill>
              </a:rPr>
              <a:t>Металлургическое производство </a:t>
            </a:r>
          </a:p>
        </p:txBody>
      </p:sp>
      <p:sp>
        <p:nvSpPr>
          <p:cNvPr id="91" name="Овал 90"/>
          <p:cNvSpPr/>
          <p:nvPr/>
        </p:nvSpPr>
        <p:spPr>
          <a:xfrm>
            <a:off x="7262792" y="3291793"/>
            <a:ext cx="1844590" cy="1848197"/>
          </a:xfrm>
          <a:prstGeom prst="ellipse">
            <a:avLst/>
          </a:prstGeom>
          <a:blipFill rotWithShape="0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83" name="Прямоугольник 82"/>
          <p:cNvSpPr/>
          <p:nvPr/>
        </p:nvSpPr>
        <p:spPr>
          <a:xfrm>
            <a:off x="7604886" y="1240852"/>
            <a:ext cx="1321271" cy="415498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73901" tIns="36950" rIns="73901" bIns="36950" rtlCol="0" anchor="ctr"/>
          <a:lstStyle/>
          <a:p>
            <a:pPr algn="r" defTabSz="91437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+mn-lt"/>
                <a:cs typeface="+mn-cs"/>
              </a:rPr>
              <a:t>11%</a:t>
            </a:r>
            <a:endParaRPr lang="ru-RU" sz="2800" b="1" dirty="0">
              <a:solidFill>
                <a:prstClr val="white"/>
              </a:solidFill>
              <a:latin typeface="+mn-lt"/>
              <a:cs typeface="+mn-cs"/>
            </a:endParaRPr>
          </a:p>
        </p:txBody>
      </p:sp>
      <p:pic>
        <p:nvPicPr>
          <p:cNvPr id="26" name="Picture 4" descr="http://www.knaapo.ru/upload/iblock/7a0/t50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1" y="875486"/>
            <a:ext cx="1812999" cy="1508099"/>
          </a:xfrm>
          <a:prstGeom prst="ellipse">
            <a:avLst/>
          </a:prstGeom>
          <a:blipFill rotWithShape="0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70332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Рисунок 86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469" y="2199729"/>
            <a:ext cx="4477007" cy="2929292"/>
          </a:xfrm>
          <a:prstGeom prst="rect">
            <a:avLst/>
          </a:prstGeom>
          <a:effectLst/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140007"/>
            <a:ext cx="4701614" cy="2989014"/>
          </a:xfrm>
          <a:prstGeom prst="rect">
            <a:avLst/>
          </a:prstGeom>
          <a:effectLst/>
        </p:spPr>
      </p:pic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texnoman.uz/assets/f34f850/images/logo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texnoman.uz/assets/f34f850/images/logo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0" y="-3166"/>
            <a:ext cx="9144000" cy="984910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РАЗВИТИЕ ИНЖЕНЕРНОГО ОБРАЗОВАНИЯ В КОМСОМОЛЬСКЕ-НА-АМУРЕ </a:t>
            </a:r>
          </a:p>
        </p:txBody>
      </p:sp>
      <p:sp>
        <p:nvSpPr>
          <p:cNvPr id="55" name="AutoShape 3"/>
          <p:cNvSpPr>
            <a:spLocks noChangeArrowheads="1"/>
          </p:cNvSpPr>
          <p:nvPr/>
        </p:nvSpPr>
        <p:spPr bwMode="gray">
          <a:xfrm>
            <a:off x="3507052" y="1823260"/>
            <a:ext cx="326613" cy="376469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AutoShape 4"/>
          <p:cNvSpPr>
            <a:spLocks noChangeArrowheads="1"/>
          </p:cNvSpPr>
          <p:nvPr/>
        </p:nvSpPr>
        <p:spPr bwMode="gray">
          <a:xfrm>
            <a:off x="5724128" y="1854180"/>
            <a:ext cx="326613" cy="376469"/>
          </a:xfrm>
          <a:prstGeom prst="chevron">
            <a:avLst>
              <a:gd name="adj" fmla="val 52514"/>
            </a:avLst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57" name="Oval 6"/>
          <p:cNvSpPr>
            <a:spLocks noChangeArrowheads="1"/>
          </p:cNvSpPr>
          <p:nvPr/>
        </p:nvSpPr>
        <p:spPr bwMode="gray">
          <a:xfrm>
            <a:off x="6221023" y="1256729"/>
            <a:ext cx="1397861" cy="1411501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endParaRPr lang="ru-RU"/>
          </a:p>
        </p:txBody>
      </p:sp>
      <p:sp>
        <p:nvSpPr>
          <p:cNvPr id="58" name="Oval 10"/>
          <p:cNvSpPr>
            <a:spLocks noChangeArrowheads="1"/>
          </p:cNvSpPr>
          <p:nvPr/>
        </p:nvSpPr>
        <p:spPr bwMode="gray">
          <a:xfrm>
            <a:off x="1909095" y="1244468"/>
            <a:ext cx="1397862" cy="1411501"/>
          </a:xfrm>
          <a:prstGeom prst="ellipse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endParaRPr lang="ru-RU"/>
          </a:p>
        </p:txBody>
      </p:sp>
      <p:grpSp>
        <p:nvGrpSpPr>
          <p:cNvPr id="59" name="Group 15"/>
          <p:cNvGrpSpPr>
            <a:grpSpLocks/>
          </p:cNvGrpSpPr>
          <p:nvPr/>
        </p:nvGrpSpPr>
        <p:grpSpPr bwMode="auto">
          <a:xfrm>
            <a:off x="2019968" y="1459024"/>
            <a:ext cx="1058924" cy="1069257"/>
            <a:chOff x="4166" y="1706"/>
            <a:chExt cx="1252" cy="1252"/>
          </a:xfrm>
        </p:grpSpPr>
        <p:sp>
          <p:nvSpPr>
            <p:cNvPr id="60" name="Oval 1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61" name="Oval 1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62" name="Oval 1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63" name="Oval 1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64" name="Oval 21"/>
          <p:cNvSpPr>
            <a:spLocks noChangeArrowheads="1"/>
          </p:cNvSpPr>
          <p:nvPr/>
        </p:nvSpPr>
        <p:spPr bwMode="gray">
          <a:xfrm>
            <a:off x="4002683" y="1245834"/>
            <a:ext cx="1397862" cy="1411501"/>
          </a:xfrm>
          <a:prstGeom prst="ellipse">
            <a:avLst/>
          </a:prstGeom>
          <a:solidFill>
            <a:srgbClr val="009900"/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endParaRPr lang="ru-RU"/>
          </a:p>
        </p:txBody>
      </p:sp>
      <p:grpSp>
        <p:nvGrpSpPr>
          <p:cNvPr id="65" name="Group 25"/>
          <p:cNvGrpSpPr>
            <a:grpSpLocks/>
          </p:cNvGrpSpPr>
          <p:nvPr/>
        </p:nvGrpSpPr>
        <p:grpSpPr bwMode="auto">
          <a:xfrm>
            <a:off x="4113556" y="1454040"/>
            <a:ext cx="1058924" cy="1069257"/>
            <a:chOff x="4166" y="1706"/>
            <a:chExt cx="1252" cy="1252"/>
          </a:xfrm>
        </p:grpSpPr>
        <p:sp>
          <p:nvSpPr>
            <p:cNvPr id="69" name="Oval 26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0" name="Oval 27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1" name="Oval 28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77" name="Oval 29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grpSp>
        <p:nvGrpSpPr>
          <p:cNvPr id="78" name="Group 30"/>
          <p:cNvGrpSpPr>
            <a:grpSpLocks/>
          </p:cNvGrpSpPr>
          <p:nvPr/>
        </p:nvGrpSpPr>
        <p:grpSpPr bwMode="auto">
          <a:xfrm>
            <a:off x="6343008" y="1464935"/>
            <a:ext cx="1058924" cy="1069257"/>
            <a:chOff x="4166" y="1706"/>
            <a:chExt cx="1252" cy="1252"/>
          </a:xfrm>
        </p:grpSpPr>
        <p:sp>
          <p:nvSpPr>
            <p:cNvPr id="79" name="Oval 31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0" name="Oval 32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1" name="Oval 33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  <p:sp>
          <p:nvSpPr>
            <p:cNvPr id="82" name="Oval 34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ru-RU"/>
            </a:p>
          </p:txBody>
        </p:sp>
      </p:grpSp>
      <p:sp>
        <p:nvSpPr>
          <p:cNvPr id="83" name="Text Box 38"/>
          <p:cNvSpPr txBox="1">
            <a:spLocks noChangeArrowheads="1"/>
          </p:cNvSpPr>
          <p:nvPr/>
        </p:nvSpPr>
        <p:spPr bwMode="gray">
          <a:xfrm>
            <a:off x="1963327" y="1744698"/>
            <a:ext cx="114513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rgbClr val="004897"/>
                </a:solidFill>
              </a:rPr>
              <a:t>ШКОЛА</a:t>
            </a:r>
            <a:endParaRPr lang="en-US" altLang="ru-RU" sz="2000" b="1" dirty="0">
              <a:solidFill>
                <a:srgbClr val="004897"/>
              </a:solidFill>
            </a:endParaRPr>
          </a:p>
        </p:txBody>
      </p:sp>
      <p:sp>
        <p:nvSpPr>
          <p:cNvPr id="84" name="Text Box 39"/>
          <p:cNvSpPr txBox="1">
            <a:spLocks noChangeArrowheads="1"/>
          </p:cNvSpPr>
          <p:nvPr/>
        </p:nvSpPr>
        <p:spPr bwMode="gray">
          <a:xfrm>
            <a:off x="4113556" y="1700287"/>
            <a:ext cx="1007331" cy="66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ts val="2200"/>
              </a:lnSpc>
            </a:pPr>
            <a:r>
              <a:rPr lang="ru-RU" altLang="ru-RU" sz="2400" b="1" u="sng" dirty="0" smtClean="0">
                <a:solidFill>
                  <a:srgbClr val="004897"/>
                </a:solidFill>
              </a:rPr>
              <a:t>ПОУ</a:t>
            </a:r>
          </a:p>
          <a:p>
            <a:pPr algn="ctr" eaLnBrk="0" hangingPunct="0">
              <a:lnSpc>
                <a:spcPts val="2200"/>
              </a:lnSpc>
            </a:pPr>
            <a:r>
              <a:rPr lang="ru-RU" altLang="ru-RU" sz="2400" b="1" dirty="0" smtClean="0">
                <a:solidFill>
                  <a:srgbClr val="004897"/>
                </a:solidFill>
              </a:rPr>
              <a:t>ВУЗ</a:t>
            </a:r>
            <a:endParaRPr lang="en-US" altLang="ru-RU" sz="2400" b="1" dirty="0">
              <a:solidFill>
                <a:srgbClr val="004897"/>
              </a:solidFill>
            </a:endParaRPr>
          </a:p>
        </p:txBody>
      </p:sp>
      <p:sp>
        <p:nvSpPr>
          <p:cNvPr id="85" name="Text Box 40"/>
          <p:cNvSpPr txBox="1">
            <a:spLocks noChangeArrowheads="1"/>
          </p:cNvSpPr>
          <p:nvPr/>
        </p:nvSpPr>
        <p:spPr bwMode="gray">
          <a:xfrm>
            <a:off x="6160287" y="1755503"/>
            <a:ext cx="2084121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2000" b="1" dirty="0" smtClean="0">
                <a:solidFill>
                  <a:schemeClr val="bg1"/>
                </a:solidFill>
              </a:rPr>
              <a:t>ПРЕДПРИЯТИЕ</a:t>
            </a:r>
            <a:endParaRPr lang="en-US" altLang="ru-RU" sz="2000" b="1" dirty="0">
              <a:solidFill>
                <a:schemeClr val="bg1"/>
              </a:solidFill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3670358" y="2101678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2</a:t>
            </a:r>
            <a:endParaRPr lang="ru-RU" sz="4000" dirty="0"/>
          </a:p>
        </p:txBody>
      </p:sp>
      <p:sp>
        <p:nvSpPr>
          <p:cNvPr id="95" name="Прямоугольник 94"/>
          <p:cNvSpPr/>
          <p:nvPr/>
        </p:nvSpPr>
        <p:spPr>
          <a:xfrm>
            <a:off x="3009078" y="2775309"/>
            <a:ext cx="1620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4897"/>
                </a:solidFill>
              </a:rPr>
              <a:t>7 781</a:t>
            </a:r>
            <a:endParaRPr lang="ru-RU" sz="3600" dirty="0">
              <a:solidFill>
                <a:srgbClr val="004897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7350339" y="2425928"/>
            <a:ext cx="1620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4897"/>
                </a:solidFill>
              </a:rPr>
              <a:t>26 400 </a:t>
            </a:r>
            <a:endParaRPr lang="ru-RU" sz="3600" dirty="0">
              <a:solidFill>
                <a:srgbClr val="004897"/>
              </a:solidFill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7744709" y="1047617"/>
            <a:ext cx="991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504</a:t>
            </a:r>
            <a:endParaRPr lang="ru-RU" sz="4000" dirty="0"/>
          </a:p>
        </p:txBody>
      </p:sp>
      <p:sp>
        <p:nvSpPr>
          <p:cNvPr id="105" name="AutoShape 5"/>
          <p:cNvSpPr>
            <a:spLocks noChangeArrowheads="1"/>
          </p:cNvSpPr>
          <p:nvPr/>
        </p:nvSpPr>
        <p:spPr bwMode="blackWhite">
          <a:xfrm>
            <a:off x="6858937" y="4369614"/>
            <a:ext cx="1571524" cy="613053"/>
          </a:xfrm>
          <a:prstGeom prst="roundRect">
            <a:avLst>
              <a:gd name="adj" fmla="val 9106"/>
            </a:avLst>
          </a:prstGeom>
          <a:solidFill>
            <a:srgbClr val="004897"/>
          </a:solidFill>
          <a:ln cmpd="tri">
            <a:solidFill>
              <a:schemeClr val="bg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«ХИМИЧЕСКИЕ ТЕХНОЛОГИИ»</a:t>
            </a:r>
          </a:p>
        </p:txBody>
      </p:sp>
      <p:sp>
        <p:nvSpPr>
          <p:cNvPr id="104" name="AutoShape 5"/>
          <p:cNvSpPr>
            <a:spLocks noChangeArrowheads="1"/>
          </p:cNvSpPr>
          <p:nvPr/>
        </p:nvSpPr>
        <p:spPr bwMode="blackWhite">
          <a:xfrm>
            <a:off x="5104384" y="4805205"/>
            <a:ext cx="1865942" cy="354925"/>
          </a:xfrm>
          <a:prstGeom prst="roundRect">
            <a:avLst>
              <a:gd name="adj" fmla="val 9106"/>
            </a:avLst>
          </a:prstGeom>
          <a:solidFill>
            <a:srgbClr val="004897"/>
          </a:solidFill>
          <a:ln cmpd="tri">
            <a:solidFill>
              <a:schemeClr val="bg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«СУДОСТРОЕНИЕ»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287" y="3206165"/>
            <a:ext cx="335376" cy="140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845" y="3080021"/>
            <a:ext cx="370530" cy="15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0602" y="2782522"/>
            <a:ext cx="531088" cy="188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" name="Прямоугольник 96"/>
          <p:cNvSpPr/>
          <p:nvPr/>
        </p:nvSpPr>
        <p:spPr>
          <a:xfrm>
            <a:off x="6425049" y="2872204"/>
            <a:ext cx="2687433" cy="60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b="1" dirty="0" smtClean="0">
                <a:solidFill>
                  <a:srgbClr val="004897"/>
                </a:solidFill>
                <a:latin typeface="+mn-lt"/>
              </a:rPr>
              <a:t>ЧЕЛОВЕК </a:t>
            </a:r>
            <a:r>
              <a:rPr lang="ru-RU" sz="2000" b="1" dirty="0">
                <a:solidFill>
                  <a:srgbClr val="004897"/>
                </a:solidFill>
              </a:rPr>
              <a:t>ЗАНЯТО В </a:t>
            </a:r>
            <a:r>
              <a:rPr lang="ru-RU" sz="2000" b="1" dirty="0" smtClean="0">
                <a:solidFill>
                  <a:srgbClr val="004897"/>
                </a:solidFill>
              </a:rPr>
              <a:t>ПРОМЫШЛЕННОСТИ</a:t>
            </a:r>
            <a:endParaRPr lang="ru-RU" sz="2000" b="1" dirty="0">
              <a:solidFill>
                <a:srgbClr val="004897"/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3335178" y="2603598"/>
            <a:ext cx="3757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ФЕДЕРАЛЬНЫХ УНИВЕРСИТЕТА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4204783" y="2916027"/>
            <a:ext cx="1286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897"/>
                </a:solidFill>
                <a:latin typeface="+mn-lt"/>
              </a:rPr>
              <a:t>ЧЕЛОВЕК</a:t>
            </a:r>
            <a:endParaRPr lang="ru-RU" sz="2000" b="1" dirty="0">
              <a:solidFill>
                <a:srgbClr val="004897"/>
              </a:solidFill>
              <a:latin typeface="+mn-lt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11849" y="2749094"/>
            <a:ext cx="1620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4897"/>
                </a:solidFill>
              </a:rPr>
              <a:t>24 828</a:t>
            </a:r>
            <a:endParaRPr lang="ru-RU" sz="3600" dirty="0">
              <a:solidFill>
                <a:srgbClr val="004897"/>
              </a:solidFill>
            </a:endParaRPr>
          </a:p>
        </p:txBody>
      </p:sp>
      <p:pic>
        <p:nvPicPr>
          <p:cNvPr id="107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37567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" name="Прямоугольник 107"/>
          <p:cNvSpPr/>
          <p:nvPr/>
        </p:nvSpPr>
        <p:spPr>
          <a:xfrm rot="16200000">
            <a:off x="7833251" y="1734494"/>
            <a:ext cx="20044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12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ПРЕДПРИЯТИЯ </a:t>
            </a:r>
          </a:p>
          <a:p>
            <a:pPr algn="r">
              <a:lnSpc>
                <a:spcPts val="12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ОБРАБАТЫВАЮЩЕЙ </a:t>
            </a:r>
          </a:p>
          <a:p>
            <a:pPr algn="r">
              <a:lnSpc>
                <a:spcPts val="12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+mn-lt"/>
              </a:rPr>
              <a:t>ПРОМЫШЛЕННОСТИ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 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9" name="Прямоугольник 108"/>
          <p:cNvSpPr/>
          <p:nvPr/>
        </p:nvSpPr>
        <p:spPr>
          <a:xfrm>
            <a:off x="3693732" y="3116082"/>
            <a:ext cx="4443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8</a:t>
            </a:r>
            <a:endParaRPr lang="ru-RU" sz="4000" dirty="0"/>
          </a:p>
        </p:txBody>
      </p:sp>
      <p:sp>
        <p:nvSpPr>
          <p:cNvPr id="110" name="Прямоугольник 109"/>
          <p:cNvSpPr/>
          <p:nvPr/>
        </p:nvSpPr>
        <p:spPr>
          <a:xfrm>
            <a:off x="3190742" y="3623913"/>
            <a:ext cx="59217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ПРОФЕССИОНАЛЬНЫХ ОБРАЗОВАТЕЛЬНЫХ УЧРЕЖДЕНИЙ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1" name="Прямоугольник 110"/>
          <p:cNvSpPr/>
          <p:nvPr/>
        </p:nvSpPr>
        <p:spPr>
          <a:xfrm>
            <a:off x="3067051" y="3792615"/>
            <a:ext cx="16204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4897"/>
                </a:solidFill>
              </a:rPr>
              <a:t>5 863</a:t>
            </a:r>
            <a:endParaRPr lang="ru-RU" sz="3600" dirty="0">
              <a:solidFill>
                <a:srgbClr val="004897"/>
              </a:solidFill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4204783" y="3886816"/>
            <a:ext cx="13753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897"/>
                </a:solidFill>
                <a:latin typeface="+mn-lt"/>
              </a:rPr>
              <a:t>ЧЕЛОВЕКА</a:t>
            </a:r>
            <a:endParaRPr lang="ru-RU" sz="2000" b="1" dirty="0">
              <a:solidFill>
                <a:srgbClr val="004897"/>
              </a:solidFill>
              <a:latin typeface="+mn-lt"/>
            </a:endParaRPr>
          </a:p>
        </p:txBody>
      </p:sp>
      <p:sp>
        <p:nvSpPr>
          <p:cNvPr id="113" name="AutoShape 5"/>
          <p:cNvSpPr>
            <a:spLocks noChangeArrowheads="1"/>
          </p:cNvSpPr>
          <p:nvPr/>
        </p:nvSpPr>
        <p:spPr bwMode="blackWhite">
          <a:xfrm>
            <a:off x="0" y="4519938"/>
            <a:ext cx="4198251" cy="613053"/>
          </a:xfrm>
          <a:prstGeom prst="roundRect">
            <a:avLst>
              <a:gd name="adj" fmla="val 9106"/>
            </a:avLst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СПЕЦИАЛИЗАЦИЯ классов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ИНЖЕНЕРНО-ТЕХНОЛОГИЧЕСКОГО КЛАСТЕРА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0237" y="2119021"/>
            <a:ext cx="70403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</a:rPr>
              <a:t>36</a:t>
            </a:r>
            <a:endParaRPr lang="ru-RU" sz="4000" dirty="0"/>
          </a:p>
        </p:txBody>
      </p:sp>
      <p:sp>
        <p:nvSpPr>
          <p:cNvPr id="89" name="Прямоугольник 88"/>
          <p:cNvSpPr/>
          <p:nvPr/>
        </p:nvSpPr>
        <p:spPr>
          <a:xfrm>
            <a:off x="309557" y="2603598"/>
            <a:ext cx="2666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УЧЕБНЫХ ЗАВЕДЕНИЙ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4" name="Прямоугольник 93"/>
          <p:cNvSpPr/>
          <p:nvPr/>
        </p:nvSpPr>
        <p:spPr>
          <a:xfrm>
            <a:off x="1400996" y="2902982"/>
            <a:ext cx="1286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4897"/>
                </a:solidFill>
                <a:latin typeface="+mn-lt"/>
              </a:rPr>
              <a:t>ЧЕЛОВЕК</a:t>
            </a:r>
            <a:endParaRPr lang="ru-RU" sz="2000" b="1" dirty="0">
              <a:solidFill>
                <a:srgbClr val="004897"/>
              </a:solidFill>
              <a:latin typeface="+mn-lt"/>
            </a:endParaRPr>
          </a:p>
        </p:txBody>
      </p:sp>
      <p:sp>
        <p:nvSpPr>
          <p:cNvPr id="102" name="AutoShape 5"/>
          <p:cNvSpPr>
            <a:spLocks noChangeArrowheads="1"/>
          </p:cNvSpPr>
          <p:nvPr/>
        </p:nvSpPr>
        <p:spPr bwMode="blackWhite">
          <a:xfrm>
            <a:off x="4024496" y="4423616"/>
            <a:ext cx="2354611" cy="354925"/>
          </a:xfrm>
          <a:prstGeom prst="roundRect">
            <a:avLst>
              <a:gd name="adj" fmla="val 9106"/>
            </a:avLst>
          </a:prstGeom>
          <a:solidFill>
            <a:srgbClr val="004897"/>
          </a:solidFill>
          <a:ln>
            <a:solidFill>
              <a:schemeClr val="bg1"/>
            </a:solidFill>
          </a:ln>
          <a:effectLst/>
          <a:extLst/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«САМОЛЁТОСТРОЕНИЕ»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3507052" y="4663832"/>
            <a:ext cx="465389" cy="176723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AutoShape 8" descr="https://imgsvr.eventrebels.com/ERImg/01/27/65/airicon.png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10" descr="https://imgsvr.eventrebels.com/ERImg/01/27/65/airicon.png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30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10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2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test-pgu.khv.gov.ru/images/nd/map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34" descr="https://www.osbornexperience.com/wp-content/uploads/2016/03/google-309739_1280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https://texnoman.uz/assets/f34f850/images/logo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0" descr="https://texnoman.uz/assets/f34f850/images/logo.pn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 Placeholder 3"/>
          <p:cNvSpPr txBox="1">
            <a:spLocks/>
          </p:cNvSpPr>
          <p:nvPr/>
        </p:nvSpPr>
        <p:spPr>
          <a:xfrm>
            <a:off x="0" y="-3166"/>
            <a:ext cx="9144000" cy="984910"/>
          </a:xfrm>
          <a:prstGeom prst="rect">
            <a:avLst/>
          </a:prstGeom>
          <a:solidFill>
            <a:srgbClr val="00478E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4108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800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КОМСОМОЛЬСК-НА-АМУРЕ </a:t>
            </a:r>
            <a:r>
              <a:rPr lang="ru-RU" altLang="ru-RU" b="1" dirty="0">
                <a:solidFill>
                  <a:schemeClr val="bg1"/>
                </a:solidFill>
              </a:rPr>
              <a:t>– </a:t>
            </a:r>
            <a:endParaRPr lang="ru-RU" altLang="ru-RU" b="1" dirty="0" smtClean="0">
              <a:solidFill>
                <a:schemeClr val="bg1"/>
              </a:solidFill>
            </a:endParaRPr>
          </a:p>
          <a:p>
            <a:pPr marL="0" indent="0" algn="ctr" defTabSz="864108" fontAlgn="auto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b="1" dirty="0" smtClean="0">
                <a:solidFill>
                  <a:schemeClr val="bg1"/>
                </a:solidFill>
              </a:rPr>
              <a:t>инженерная </a:t>
            </a:r>
            <a:r>
              <a:rPr lang="ru-RU" altLang="ru-RU" b="1" dirty="0">
                <a:solidFill>
                  <a:schemeClr val="bg1"/>
                </a:solidFill>
              </a:rPr>
              <a:t>столица Дальнего Востока</a:t>
            </a:r>
            <a:endParaRPr lang="ru-RU" altLang="ru-RU" b="1" dirty="0" smtClean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965472" y="2095862"/>
            <a:ext cx="3213056" cy="1566843"/>
            <a:chOff x="3662475" y="2063883"/>
            <a:chExt cx="3213056" cy="1566843"/>
          </a:xfrm>
        </p:grpSpPr>
        <p:sp>
          <p:nvSpPr>
            <p:cNvPr id="43" name="freeform" descr="© INSCALE GmbH, 26.05.2010&#10;http://www.presentationload.com/"/>
            <p:cNvSpPr>
              <a:spLocks/>
            </p:cNvSpPr>
            <p:nvPr/>
          </p:nvSpPr>
          <p:spPr bwMode="gray">
            <a:xfrm flipV="1">
              <a:off x="3662475" y="2063883"/>
              <a:ext cx="3213056" cy="1266252"/>
            </a:xfrm>
            <a:custGeom>
              <a:avLst/>
              <a:gdLst/>
              <a:ahLst/>
              <a:cxnLst>
                <a:cxn ang="0">
                  <a:pos x="1435" y="3048"/>
                </a:cxn>
                <a:cxn ang="0">
                  <a:pos x="4085" y="74"/>
                </a:cxn>
                <a:cxn ang="0">
                  <a:pos x="595" y="2823"/>
                </a:cxn>
                <a:cxn ang="0">
                  <a:pos x="3540" y="7923"/>
                </a:cxn>
                <a:cxn ang="0">
                  <a:pos x="8432" y="5562"/>
                </a:cxn>
                <a:cxn ang="0">
                  <a:pos x="8858" y="5676"/>
                </a:cxn>
                <a:cxn ang="0">
                  <a:pos x="8653" y="4911"/>
                </a:cxn>
                <a:cxn ang="0">
                  <a:pos x="8431" y="4082"/>
                </a:cxn>
                <a:cxn ang="0">
                  <a:pos x="7808" y="4704"/>
                </a:cxn>
                <a:cxn ang="0">
                  <a:pos x="7264" y="5249"/>
                </a:cxn>
                <a:cxn ang="0">
                  <a:pos x="7580" y="5334"/>
                </a:cxn>
                <a:cxn ang="0">
                  <a:pos x="3765" y="7083"/>
                </a:cxn>
                <a:cxn ang="0">
                  <a:pos x="1435" y="3048"/>
                </a:cxn>
              </a:cxnLst>
              <a:rect l="0" t="0" r="r" b="b"/>
              <a:pathLst>
                <a:path w="8858" h="8463">
                  <a:moveTo>
                    <a:pt x="1435" y="3048"/>
                  </a:moveTo>
                  <a:cubicBezTo>
                    <a:pt x="2068" y="590"/>
                    <a:pt x="4085" y="74"/>
                    <a:pt x="4085" y="74"/>
                  </a:cubicBezTo>
                  <a:cubicBezTo>
                    <a:pt x="4085" y="74"/>
                    <a:pt x="1352" y="0"/>
                    <a:pt x="595" y="2823"/>
                  </a:cubicBezTo>
                  <a:cubicBezTo>
                    <a:pt x="0" y="5044"/>
                    <a:pt x="1319" y="7328"/>
                    <a:pt x="3540" y="7923"/>
                  </a:cubicBezTo>
                  <a:cubicBezTo>
                    <a:pt x="5555" y="8463"/>
                    <a:pt x="7628" y="7421"/>
                    <a:pt x="8432" y="5562"/>
                  </a:cubicBezTo>
                  <a:cubicBezTo>
                    <a:pt x="8858" y="5676"/>
                    <a:pt x="8858" y="5676"/>
                    <a:pt x="8858" y="5676"/>
                  </a:cubicBezTo>
                  <a:cubicBezTo>
                    <a:pt x="8653" y="4911"/>
                    <a:pt x="8653" y="4911"/>
                    <a:pt x="8653" y="4911"/>
                  </a:cubicBezTo>
                  <a:cubicBezTo>
                    <a:pt x="8431" y="4082"/>
                    <a:pt x="8431" y="4082"/>
                    <a:pt x="8431" y="4082"/>
                  </a:cubicBezTo>
                  <a:cubicBezTo>
                    <a:pt x="7808" y="4704"/>
                    <a:pt x="7808" y="4704"/>
                    <a:pt x="7808" y="4704"/>
                  </a:cubicBezTo>
                  <a:cubicBezTo>
                    <a:pt x="7264" y="5249"/>
                    <a:pt x="7264" y="5249"/>
                    <a:pt x="7264" y="5249"/>
                  </a:cubicBezTo>
                  <a:cubicBezTo>
                    <a:pt x="7580" y="5334"/>
                    <a:pt x="7580" y="5334"/>
                    <a:pt x="7580" y="5334"/>
                  </a:cubicBezTo>
                  <a:cubicBezTo>
                    <a:pt x="6906" y="6731"/>
                    <a:pt x="5317" y="7499"/>
                    <a:pt x="3765" y="7083"/>
                  </a:cubicBezTo>
                  <a:cubicBezTo>
                    <a:pt x="2007" y="6612"/>
                    <a:pt x="964" y="4807"/>
                    <a:pt x="1435" y="3048"/>
                  </a:cubicBezTo>
                </a:path>
              </a:pathLst>
            </a:custGeom>
            <a:solidFill>
              <a:srgbClr val="004897"/>
            </a:solidFill>
            <a:ln w="9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95000"/>
                </a:lnSpc>
                <a:spcAft>
                  <a:spcPts val="800"/>
                </a:spcAft>
              </a:pPr>
              <a:endParaRPr lang="en-US" noProof="1"/>
            </a:p>
          </p:txBody>
        </p:sp>
        <p:grpSp>
          <p:nvGrpSpPr>
            <p:cNvPr id="36" name="Group 10"/>
            <p:cNvGrpSpPr>
              <a:grpSpLocks/>
            </p:cNvGrpSpPr>
            <p:nvPr/>
          </p:nvGrpSpPr>
          <p:grpSpPr bwMode="auto">
            <a:xfrm>
              <a:off x="4172310" y="2383143"/>
              <a:ext cx="2572201" cy="1247583"/>
              <a:chOff x="1997" y="1314"/>
              <a:chExt cx="1889" cy="1009"/>
            </a:xfrm>
          </p:grpSpPr>
          <p:grpSp>
            <p:nvGrpSpPr>
              <p:cNvPr id="37" name="Group 11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41" name="Oval 12"/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no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42" name="Oval 13"/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solidFill>
                  <a:srgbClr val="004897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sp>
            <p:nvSpPr>
              <p:cNvPr id="38" name="Oval 14"/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39" name="Oval 16"/>
              <p:cNvSpPr>
                <a:spLocks noChangeArrowheads="1"/>
              </p:cNvSpPr>
              <p:nvPr/>
            </p:nvSpPr>
            <p:spPr bwMode="gray">
              <a:xfrm>
                <a:off x="2125" y="1327"/>
                <a:ext cx="1570" cy="770"/>
              </a:xfrm>
              <a:prstGeom prst="ellipse">
                <a:avLst/>
              </a:prstGeom>
              <a:solidFill>
                <a:srgbClr val="00489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  <p:sp>
            <p:nvSpPr>
              <p:cNvPr id="40" name="Oval 17"/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2" cy="624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ru-RU"/>
              </a:p>
            </p:txBody>
          </p:sp>
        </p:grpSp>
        <p:sp>
          <p:nvSpPr>
            <p:cNvPr id="14" name="Прямоугольник 13"/>
            <p:cNvSpPr/>
            <p:nvPr/>
          </p:nvSpPr>
          <p:spPr>
            <a:xfrm>
              <a:off x="4376154" y="2507739"/>
              <a:ext cx="2136466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ru-RU" b="1" dirty="0">
                  <a:solidFill>
                    <a:schemeClr val="bg1"/>
                  </a:solidFill>
                </a:rPr>
                <a:t>Высшее профессиональное образование</a:t>
              </a:r>
            </a:p>
          </p:txBody>
        </p:sp>
      </p:grpSp>
      <p:sp>
        <p:nvSpPr>
          <p:cNvPr id="45" name="Text Box 6"/>
          <p:cNvSpPr txBox="1">
            <a:spLocks noChangeArrowheads="1"/>
          </p:cNvSpPr>
          <p:nvPr/>
        </p:nvSpPr>
        <p:spPr bwMode="auto">
          <a:xfrm>
            <a:off x="815682" y="1184301"/>
            <a:ext cx="4299580" cy="80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>
                <a:solidFill>
                  <a:srgbClr val="004692"/>
                </a:solidFill>
              </a:rPr>
              <a:t>Амурский </a:t>
            </a:r>
            <a:r>
              <a:rPr lang="ru-RU" sz="2400" b="1" dirty="0" smtClean="0">
                <a:solidFill>
                  <a:srgbClr val="004692"/>
                </a:solidFill>
              </a:rPr>
              <a:t>гуманитарно-педагогический </a:t>
            </a:r>
            <a:r>
              <a:rPr lang="ru-RU" sz="2400" b="1" dirty="0">
                <a:solidFill>
                  <a:srgbClr val="004692"/>
                </a:solidFill>
              </a:rPr>
              <a:t>государственный университет</a:t>
            </a:r>
          </a:p>
        </p:txBody>
      </p:sp>
      <p:pic>
        <p:nvPicPr>
          <p:cNvPr id="37890" name="Picture 2" descr="АмГПГУ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5090" y="1202822"/>
            <a:ext cx="12192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4652" y="1184300"/>
            <a:ext cx="3960440" cy="80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400" b="1" dirty="0">
                <a:solidFill>
                  <a:srgbClr val="004692"/>
                </a:solidFill>
              </a:rPr>
              <a:t>Комсомольский-на-Амуре государственный технический университет</a:t>
            </a:r>
          </a:p>
        </p:txBody>
      </p: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2800087" y="4061209"/>
            <a:ext cx="2941351" cy="451406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˃ 10 </a:t>
            </a:r>
            <a:r>
              <a:rPr lang="ru-RU" sz="1600" b="1" dirty="0">
                <a:solidFill>
                  <a:schemeClr val="bg1"/>
                </a:solidFill>
              </a:rPr>
              <a:t>малых инновационных </a:t>
            </a:r>
            <a:r>
              <a:rPr lang="ru-RU" sz="1600" b="1" dirty="0" smtClean="0">
                <a:solidFill>
                  <a:schemeClr val="bg1"/>
                </a:solidFill>
              </a:rPr>
              <a:t>предприятий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5787428" y="3971441"/>
            <a:ext cx="3074588" cy="630942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ts val="1400"/>
              </a:lnSpc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УЧЕБНО-НАУЧНЫЙ ИННОВАЦИОННЫЙ ЦЕНТР ЭНЕРГОСБЕРЕЖЕНИЯ</a:t>
            </a:r>
            <a:endParaRPr lang="ru-RU" dirty="0"/>
          </a:p>
        </p:txBody>
      </p:sp>
      <p:sp>
        <p:nvSpPr>
          <p:cNvPr id="72" name="Прямоугольник 71"/>
          <p:cNvSpPr/>
          <p:nvPr/>
        </p:nvSpPr>
        <p:spPr>
          <a:xfrm>
            <a:off x="5783928" y="4646223"/>
            <a:ext cx="3078088" cy="467436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ru-RU" sz="1600" b="1" dirty="0" smtClean="0">
                <a:solidFill>
                  <a:schemeClr val="bg1"/>
                </a:solidFill>
              </a:rPr>
              <a:t>ЦЕНТР информационных ТЕХНОЛОГИЙ в </a:t>
            </a:r>
            <a:r>
              <a:rPr lang="ru-RU" sz="1600" b="1" dirty="0">
                <a:solidFill>
                  <a:schemeClr val="bg1"/>
                </a:solidFill>
              </a:rPr>
              <a:t>строительстве</a:t>
            </a:r>
          </a:p>
        </p:txBody>
      </p:sp>
      <p:pic>
        <p:nvPicPr>
          <p:cNvPr id="37894" name="Picture 6" descr="http://www.molod39.ru/sites/default/files/tmp/styles/photo_news_post/public/orator.jpg?itok=6CVd5Exz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47427"/>
            <a:ext cx="977737" cy="665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155575" y="2241047"/>
            <a:ext cx="2533082" cy="1897806"/>
            <a:chOff x="382734" y="3554421"/>
            <a:chExt cx="2533082" cy="1897806"/>
          </a:xfrm>
        </p:grpSpPr>
        <p:sp>
          <p:nvSpPr>
            <p:cNvPr id="73" name="Прямоугольник с одним скругленным углом 72"/>
            <p:cNvSpPr/>
            <p:nvPr/>
          </p:nvSpPr>
          <p:spPr>
            <a:xfrm rot="10800000">
              <a:off x="382735" y="3554421"/>
              <a:ext cx="2533081" cy="1897806"/>
            </a:xfrm>
            <a:prstGeom prst="round1Rect">
              <a:avLst/>
            </a:prstGeom>
            <a:solidFill>
              <a:srgbClr val="0099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73901" tIns="36950" rIns="73901" bIns="36950"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9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79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6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59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3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4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19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2100">
                <a:solidFill>
                  <a:prstClr val="white"/>
                </a:solidFill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82734" y="3720362"/>
              <a:ext cx="250904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 smtClean="0">
                  <a:solidFill>
                    <a:schemeClr val="bg1"/>
                  </a:solidFill>
                </a:rPr>
                <a:t>2 737 студентов</a:t>
              </a:r>
              <a:endParaRPr lang="ru-RU" b="1" dirty="0">
                <a:solidFill>
                  <a:schemeClr val="bg1"/>
                </a:solidFill>
              </a:endParaRPr>
            </a:p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>
                  <a:solidFill>
                    <a:schemeClr val="bg1"/>
                  </a:solidFill>
                </a:rPr>
                <a:t>2 института</a:t>
              </a:r>
            </a:p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>
                  <a:solidFill>
                    <a:schemeClr val="bg1"/>
                  </a:solidFill>
                </a:rPr>
                <a:t>5 факультетов</a:t>
              </a:r>
            </a:p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>
                  <a:solidFill>
                    <a:schemeClr val="bg1"/>
                  </a:solidFill>
                </a:rPr>
                <a:t>Институт Конфуция</a:t>
              </a:r>
            </a:p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>
                  <a:solidFill>
                    <a:schemeClr val="bg1"/>
                  </a:solidFill>
                </a:rPr>
                <a:t>10 зарубежных стран-партнёров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6406781" y="2055182"/>
            <a:ext cx="2533081" cy="1571141"/>
            <a:chOff x="382733" y="3554420"/>
            <a:chExt cx="2533081" cy="1571141"/>
          </a:xfrm>
        </p:grpSpPr>
        <p:sp>
          <p:nvSpPr>
            <p:cNvPr id="75" name="Прямоугольник с одним скругленным углом 74"/>
            <p:cNvSpPr/>
            <p:nvPr/>
          </p:nvSpPr>
          <p:spPr>
            <a:xfrm rot="10800000">
              <a:off x="382733" y="3554420"/>
              <a:ext cx="2533081" cy="1571141"/>
            </a:xfrm>
            <a:prstGeom prst="round1Rect">
              <a:avLst/>
            </a:prstGeom>
            <a:solidFill>
              <a:srgbClr val="0099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73901" tIns="36950" rIns="73901" bIns="36950" rtlCol="0" anchor="ctr"/>
            <a:lstStyle>
              <a:defPPr>
                <a:defRPr lang="ru-RU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089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179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266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359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451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43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634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719" algn="l" defTabSz="914179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914374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ru-RU" sz="2100">
                <a:solidFill>
                  <a:prstClr val="white"/>
                </a:solidFill>
              </a:endParaRPr>
            </a:p>
          </p:txBody>
        </p:sp>
        <p:sp>
          <p:nvSpPr>
            <p:cNvPr id="76" name="Прямоугольник 75"/>
            <p:cNvSpPr/>
            <p:nvPr/>
          </p:nvSpPr>
          <p:spPr>
            <a:xfrm>
              <a:off x="382734" y="3720362"/>
              <a:ext cx="2509046" cy="1249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 smtClean="0">
                  <a:solidFill>
                    <a:schemeClr val="bg1"/>
                  </a:solidFill>
                </a:rPr>
                <a:t>5 044 студента</a:t>
              </a:r>
              <a:endParaRPr lang="ru-RU" b="1" dirty="0">
                <a:solidFill>
                  <a:schemeClr val="bg1"/>
                </a:solidFill>
              </a:endParaRPr>
            </a:p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>
                  <a:solidFill>
                    <a:schemeClr val="bg1"/>
                  </a:solidFill>
                </a:rPr>
                <a:t>3 института</a:t>
              </a:r>
            </a:p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>
                  <a:solidFill>
                    <a:schemeClr val="bg1"/>
                  </a:solidFill>
                </a:rPr>
                <a:t>11 факультетов</a:t>
              </a:r>
            </a:p>
            <a:p>
              <a:pPr marL="342900" indent="-342900">
                <a:lnSpc>
                  <a:spcPts val="1800"/>
                </a:lnSpc>
                <a:buFont typeface="Wingdings" panose="05000000000000000000" pitchFamily="2" charset="2"/>
                <a:buChar char="q"/>
              </a:pPr>
              <a:r>
                <a:rPr lang="ru-RU" b="1" dirty="0">
                  <a:solidFill>
                    <a:schemeClr val="bg1"/>
                  </a:solidFill>
                </a:rPr>
                <a:t>6 зарубежных стран-партнёров</a:t>
              </a:r>
            </a:p>
          </p:txBody>
        </p:sp>
      </p:grpSp>
      <p:sp>
        <p:nvSpPr>
          <p:cNvPr id="66" name="Text Box 6"/>
          <p:cNvSpPr txBox="1">
            <a:spLocks noChangeArrowheads="1"/>
          </p:cNvSpPr>
          <p:nvPr/>
        </p:nvSpPr>
        <p:spPr bwMode="auto">
          <a:xfrm>
            <a:off x="7357528" y="3445415"/>
            <a:ext cx="1747564" cy="474232"/>
          </a:xfrm>
          <a:prstGeom prst="rect">
            <a:avLst/>
          </a:prstGeom>
          <a:solidFill>
            <a:srgbClr val="004897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algn="ctr">
              <a:lnSpc>
                <a:spcPts val="14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ТЕХНОПАРК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2114" y="4559661"/>
            <a:ext cx="48039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b="1" dirty="0">
                <a:solidFill>
                  <a:srgbClr val="004692"/>
                </a:solidFill>
                <a:latin typeface="+mn-lt"/>
              </a:rPr>
              <a:t>к</a:t>
            </a:r>
            <a:r>
              <a:rPr lang="ru-RU" b="1" dirty="0" smtClean="0">
                <a:solidFill>
                  <a:srgbClr val="004692"/>
                </a:solidFill>
                <a:latin typeface="+mn-lt"/>
              </a:rPr>
              <a:t>андидатов и докторов наук – </a:t>
            </a: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347 человек</a:t>
            </a:r>
          </a:p>
          <a:p>
            <a:pPr>
              <a:lnSpc>
                <a:spcPts val="1800"/>
              </a:lnSpc>
            </a:pPr>
            <a:r>
              <a:rPr lang="ru-RU" b="1" dirty="0" smtClean="0">
                <a:solidFill>
                  <a:srgbClr val="004692"/>
                </a:solidFill>
                <a:latin typeface="+mn-lt"/>
              </a:rPr>
              <a:t>научных </a:t>
            </a:r>
            <a:r>
              <a:rPr lang="ru-RU" b="1" dirty="0">
                <a:solidFill>
                  <a:srgbClr val="004692"/>
                </a:solidFill>
                <a:latin typeface="+mn-lt"/>
              </a:rPr>
              <a:t>исследований и разработок –</a:t>
            </a:r>
            <a:r>
              <a:rPr lang="ru-RU" b="1" dirty="0" smtClean="0">
                <a:latin typeface="+mn-lt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152 ед.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4775430" y="3324548"/>
            <a:ext cx="1631351" cy="646893"/>
          </a:xfrm>
          <a:prstGeom prst="straightConnector1">
            <a:avLst/>
          </a:prstGeom>
          <a:ln w="12700">
            <a:solidFill>
              <a:srgbClr val="004897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178528" y="1923678"/>
            <a:ext cx="0" cy="1960638"/>
          </a:xfrm>
          <a:prstGeom prst="straightConnector1">
            <a:avLst/>
          </a:prstGeom>
          <a:ln w="12700">
            <a:solidFill>
              <a:srgbClr val="004897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66" idx="1"/>
            <a:endCxn id="34" idx="3"/>
          </p:cNvCxnSpPr>
          <p:nvPr/>
        </p:nvCxnSpPr>
        <p:spPr>
          <a:xfrm rot="10800000" flipV="1">
            <a:off x="5436096" y="3682530"/>
            <a:ext cx="1921432" cy="1154129"/>
          </a:xfrm>
          <a:prstGeom prst="bentConnector3">
            <a:avLst>
              <a:gd name="adj1" fmla="val 50000"/>
            </a:avLst>
          </a:prstGeom>
          <a:ln w="12700">
            <a:solidFill>
              <a:srgbClr val="004897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Соединительная линия уступом 21"/>
          <p:cNvCxnSpPr/>
          <p:nvPr/>
        </p:nvCxnSpPr>
        <p:spPr>
          <a:xfrm rot="16200000" flipH="1">
            <a:off x="7221672" y="3102710"/>
            <a:ext cx="3388311" cy="174480"/>
          </a:xfrm>
          <a:prstGeom prst="bentConnector3">
            <a:avLst/>
          </a:prstGeom>
          <a:ln w="12700">
            <a:solidFill>
              <a:srgbClr val="004897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815682" y="3324548"/>
            <a:ext cx="2687671" cy="1188067"/>
          </a:xfrm>
          <a:prstGeom prst="straightConnector1">
            <a:avLst/>
          </a:prstGeom>
          <a:ln w="12700">
            <a:solidFill>
              <a:srgbClr val="004897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8" descr="http://www.clipartkid.com/images/840/information-technology-clipart-cliparts-co-oZ9m5p-clipart.pn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5468" y="3470825"/>
            <a:ext cx="475769" cy="47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8" name="Прямая со стрелкой 57"/>
          <p:cNvCxnSpPr/>
          <p:nvPr/>
        </p:nvCxnSpPr>
        <p:spPr>
          <a:xfrm>
            <a:off x="4139952" y="3052612"/>
            <a:ext cx="0" cy="980319"/>
          </a:xfrm>
          <a:prstGeom prst="straightConnector1">
            <a:avLst/>
          </a:prstGeom>
          <a:ln w="12700">
            <a:solidFill>
              <a:srgbClr val="004897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2664621" y="1928680"/>
            <a:ext cx="0" cy="2583935"/>
          </a:xfrm>
          <a:prstGeom prst="straightConnector1">
            <a:avLst/>
          </a:prstGeom>
          <a:ln w="12700">
            <a:solidFill>
              <a:srgbClr val="004897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 descr="Герб Комсомольска-на-Амуре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033" y="90657"/>
            <a:ext cx="838794" cy="105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04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Специальное оформление">
  <a:themeElements>
    <a:clrScheme name="Другая 6">
      <a:dk1>
        <a:srgbClr val="000000"/>
      </a:dk1>
      <a:lt1>
        <a:sysClr val="window" lastClr="FFFFFF"/>
      </a:lt1>
      <a:dk2>
        <a:srgbClr val="455D70"/>
      </a:dk2>
      <a:lt2>
        <a:srgbClr val="BFC5CB"/>
      </a:lt2>
      <a:accent1>
        <a:srgbClr val="E61E1E"/>
      </a:accent1>
      <a:accent2>
        <a:srgbClr val="50A66B"/>
      </a:accent2>
      <a:accent3>
        <a:srgbClr val="14328D"/>
      </a:accent3>
      <a:accent4>
        <a:srgbClr val="0170B7"/>
      </a:accent4>
      <a:accent5>
        <a:srgbClr val="849EED"/>
      </a:accent5>
      <a:accent6>
        <a:srgbClr val="FFC000"/>
      </a:accent6>
      <a:hlink>
        <a:srgbClr val="3CB2FD"/>
      </a:hlink>
      <a:folHlink>
        <a:srgbClr val="0170B7"/>
      </a:folHlink>
    </a:clrScheme>
    <a:fontScheme name="Другая 1">
      <a:majorFont>
        <a:latin typeface="PT Sans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РУССКИЙ" id="{30B69EC3-865A-41D6-8099-93324ABFC809}" vid="{626E5AF6-A38B-446B-BF7C-F46449BD0C23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РУССКИЙ" id="{30B69EC3-865A-41D6-8099-93324ABFC809}" vid="{3349A909-CFA5-4191-9B88-DEB531E76143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РУССКИЙ</Template>
  <TotalTime>3216</TotalTime>
  <Words>1026</Words>
  <Application>Microsoft Office PowerPoint</Application>
  <PresentationFormat>Экран (16:9)</PresentationFormat>
  <Paragraphs>315</Paragraphs>
  <Slides>19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2" baseType="lpstr">
      <vt:lpstr>2_Специальное оформление</vt:lpstr>
      <vt:lpstr>1_Специальное оформление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Инга Подфмахина</dc:creator>
  <cp:lastModifiedBy>Морозова Оксана Васильевна</cp:lastModifiedBy>
  <cp:revision>274</cp:revision>
  <cp:lastPrinted>2017-04-04T08:11:01Z</cp:lastPrinted>
  <dcterms:created xsi:type="dcterms:W3CDTF">2016-02-27T02:12:53Z</dcterms:created>
  <dcterms:modified xsi:type="dcterms:W3CDTF">2017-04-06T12:27:58Z</dcterms:modified>
</cp:coreProperties>
</file>